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83"/>
  </p:notesMasterIdLst>
  <p:sldIdLst>
    <p:sldId id="256" r:id="rId2"/>
    <p:sldId id="402" r:id="rId3"/>
    <p:sldId id="287" r:id="rId4"/>
    <p:sldId id="281" r:id="rId5"/>
    <p:sldId id="283" r:id="rId6"/>
    <p:sldId id="284" r:id="rId7"/>
    <p:sldId id="285" r:id="rId8"/>
    <p:sldId id="286" r:id="rId9"/>
    <p:sldId id="270" r:id="rId10"/>
    <p:sldId id="264" r:id="rId11"/>
    <p:sldId id="265" r:id="rId12"/>
    <p:sldId id="266" r:id="rId13"/>
    <p:sldId id="267" r:id="rId14"/>
    <p:sldId id="268" r:id="rId15"/>
    <p:sldId id="269" r:id="rId16"/>
    <p:sldId id="258" r:id="rId17"/>
    <p:sldId id="259" r:id="rId18"/>
    <p:sldId id="271" r:id="rId19"/>
    <p:sldId id="272" r:id="rId20"/>
    <p:sldId id="257" r:id="rId21"/>
    <p:sldId id="262" r:id="rId22"/>
    <p:sldId id="263" r:id="rId23"/>
    <p:sldId id="260" r:id="rId24"/>
    <p:sldId id="261" r:id="rId25"/>
    <p:sldId id="273" r:id="rId26"/>
    <p:sldId id="274" r:id="rId27"/>
    <p:sldId id="275" r:id="rId28"/>
    <p:sldId id="276" r:id="rId29"/>
    <p:sldId id="277" r:id="rId30"/>
    <p:sldId id="278" r:id="rId31"/>
    <p:sldId id="279" r:id="rId32"/>
    <p:sldId id="280" r:id="rId33"/>
    <p:sldId id="290" r:id="rId34"/>
    <p:sldId id="288" r:id="rId35"/>
    <p:sldId id="352" r:id="rId36"/>
    <p:sldId id="353" r:id="rId37"/>
    <p:sldId id="354" r:id="rId38"/>
    <p:sldId id="355" r:id="rId39"/>
    <p:sldId id="348" r:id="rId40"/>
    <p:sldId id="349" r:id="rId41"/>
    <p:sldId id="289" r:id="rId42"/>
    <p:sldId id="300" r:id="rId43"/>
    <p:sldId id="291" r:id="rId44"/>
    <p:sldId id="292" r:id="rId45"/>
    <p:sldId id="293" r:id="rId46"/>
    <p:sldId id="294" r:id="rId47"/>
    <p:sldId id="296" r:id="rId48"/>
    <p:sldId id="351" r:id="rId49"/>
    <p:sldId id="297" r:id="rId50"/>
    <p:sldId id="298" r:id="rId51"/>
    <p:sldId id="299" r:id="rId52"/>
    <p:sldId id="350" r:id="rId53"/>
    <p:sldId id="295" r:id="rId54"/>
    <p:sldId id="301" r:id="rId55"/>
    <p:sldId id="302" r:id="rId56"/>
    <p:sldId id="303" r:id="rId57"/>
    <p:sldId id="304" r:id="rId58"/>
    <p:sldId id="305" r:id="rId59"/>
    <p:sldId id="306" r:id="rId60"/>
    <p:sldId id="307" r:id="rId61"/>
    <p:sldId id="308" r:id="rId62"/>
    <p:sldId id="310"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 id="376" r:id="rId84"/>
    <p:sldId id="378" r:id="rId85"/>
    <p:sldId id="377" r:id="rId86"/>
    <p:sldId id="379"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6" r:id="rId104"/>
    <p:sldId id="397" r:id="rId105"/>
    <p:sldId id="398" r:id="rId106"/>
    <p:sldId id="399" r:id="rId107"/>
    <p:sldId id="400" r:id="rId108"/>
    <p:sldId id="401" r:id="rId109"/>
    <p:sldId id="403" r:id="rId110"/>
    <p:sldId id="406" r:id="rId111"/>
    <p:sldId id="412" r:id="rId112"/>
    <p:sldId id="413" r:id="rId113"/>
    <p:sldId id="414" r:id="rId114"/>
    <p:sldId id="415" r:id="rId115"/>
    <p:sldId id="416" r:id="rId116"/>
    <p:sldId id="418" r:id="rId117"/>
    <p:sldId id="417" r:id="rId118"/>
    <p:sldId id="419" r:id="rId119"/>
    <p:sldId id="420" r:id="rId120"/>
    <p:sldId id="421" r:id="rId121"/>
    <p:sldId id="404" r:id="rId122"/>
    <p:sldId id="405" r:id="rId123"/>
    <p:sldId id="409" r:id="rId124"/>
    <p:sldId id="410" r:id="rId125"/>
    <p:sldId id="432" r:id="rId126"/>
    <p:sldId id="407" r:id="rId127"/>
    <p:sldId id="408" r:id="rId128"/>
    <p:sldId id="426" r:id="rId129"/>
    <p:sldId id="422" r:id="rId130"/>
    <p:sldId id="423" r:id="rId131"/>
    <p:sldId id="424" r:id="rId132"/>
    <p:sldId id="425" r:id="rId133"/>
    <p:sldId id="427" r:id="rId134"/>
    <p:sldId id="428" r:id="rId135"/>
    <p:sldId id="429" r:id="rId136"/>
    <p:sldId id="430" r:id="rId137"/>
    <p:sldId id="431" r:id="rId138"/>
    <p:sldId id="433" r:id="rId139"/>
    <p:sldId id="444" r:id="rId140"/>
    <p:sldId id="442" r:id="rId141"/>
    <p:sldId id="443" r:id="rId142"/>
    <p:sldId id="445" r:id="rId143"/>
    <p:sldId id="446" r:id="rId144"/>
    <p:sldId id="447" r:id="rId145"/>
    <p:sldId id="448" r:id="rId146"/>
    <p:sldId id="449" r:id="rId147"/>
    <p:sldId id="450" r:id="rId148"/>
    <p:sldId id="451" r:id="rId149"/>
    <p:sldId id="452" r:id="rId150"/>
    <p:sldId id="453" r:id="rId151"/>
    <p:sldId id="434" r:id="rId152"/>
    <p:sldId id="454" r:id="rId153"/>
    <p:sldId id="455" r:id="rId154"/>
    <p:sldId id="456" r:id="rId155"/>
    <p:sldId id="457" r:id="rId156"/>
    <p:sldId id="458" r:id="rId157"/>
    <p:sldId id="459" r:id="rId158"/>
    <p:sldId id="460" r:id="rId159"/>
    <p:sldId id="461" r:id="rId160"/>
    <p:sldId id="462" r:id="rId161"/>
    <p:sldId id="463" r:id="rId162"/>
    <p:sldId id="464" r:id="rId163"/>
    <p:sldId id="437" r:id="rId164"/>
    <p:sldId id="441" r:id="rId165"/>
    <p:sldId id="435" r:id="rId166"/>
    <p:sldId id="438" r:id="rId167"/>
    <p:sldId id="439" r:id="rId168"/>
    <p:sldId id="440" r:id="rId169"/>
    <p:sldId id="465" r:id="rId170"/>
    <p:sldId id="466" r:id="rId171"/>
    <p:sldId id="467" r:id="rId172"/>
    <p:sldId id="468" r:id="rId173"/>
    <p:sldId id="469" r:id="rId174"/>
    <p:sldId id="470" r:id="rId175"/>
    <p:sldId id="471" r:id="rId176"/>
    <p:sldId id="472" r:id="rId177"/>
    <p:sldId id="473" r:id="rId178"/>
    <p:sldId id="474" r:id="rId179"/>
    <p:sldId id="475" r:id="rId180"/>
    <p:sldId id="476" r:id="rId181"/>
    <p:sldId id="477"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83" autoAdjust="0"/>
  </p:normalViewPr>
  <p:slideViewPr>
    <p:cSldViewPr snapToGrid="0">
      <p:cViewPr varScale="1">
        <p:scale>
          <a:sx n="62" d="100"/>
          <a:sy n="62"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C7B1C-104F-43F8-B894-3181F71354B1}"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IN"/>
        </a:p>
      </dgm:t>
    </dgm:pt>
    <dgm:pt modelId="{58F94584-F864-4679-853F-97AC8E41E020}">
      <dgm:prSet phldrT="[Text]" custT="1"/>
      <dgm:spPr/>
      <dgm:t>
        <a:bodyPr/>
        <a:lstStyle/>
        <a:p>
          <a:r>
            <a:rPr lang="en-IN" sz="2000" b="1" dirty="0" err="1" smtClean="0"/>
            <a:t>Color</a:t>
          </a:r>
          <a:r>
            <a:rPr lang="en-IN" sz="2000" b="1" dirty="0" smtClean="0"/>
            <a:t> Theory</a:t>
          </a:r>
          <a:endParaRPr lang="en-IN" sz="2000" b="1" dirty="0"/>
        </a:p>
      </dgm:t>
    </dgm:pt>
    <dgm:pt modelId="{3B3CD761-F367-48A8-8B9C-25F8445AD6E7}" type="parTrans" cxnId="{30934DFA-D66B-4169-9133-5B34E0F5F2DA}">
      <dgm:prSet/>
      <dgm:spPr/>
      <dgm:t>
        <a:bodyPr/>
        <a:lstStyle/>
        <a:p>
          <a:endParaRPr lang="en-IN" sz="2000" b="1"/>
        </a:p>
      </dgm:t>
    </dgm:pt>
    <dgm:pt modelId="{14B60BC8-3976-47D5-B537-CC5160F3F04F}" type="sibTrans" cxnId="{30934DFA-D66B-4169-9133-5B34E0F5F2DA}">
      <dgm:prSet/>
      <dgm:spPr/>
      <dgm:t>
        <a:bodyPr/>
        <a:lstStyle/>
        <a:p>
          <a:endParaRPr lang="en-IN" sz="2000" b="1"/>
        </a:p>
      </dgm:t>
    </dgm:pt>
    <dgm:pt modelId="{0509E043-66CA-4197-B170-0E1B228C5A5B}">
      <dgm:prSet phldrT="[Text]" custT="1"/>
      <dgm:spPr/>
      <dgm:t>
        <a:bodyPr/>
        <a:lstStyle/>
        <a:p>
          <a:r>
            <a:rPr lang="en-IN" sz="2000" b="1" dirty="0" smtClean="0"/>
            <a:t>Contrast</a:t>
          </a:r>
          <a:endParaRPr lang="en-IN" sz="2000" b="1" dirty="0"/>
        </a:p>
      </dgm:t>
    </dgm:pt>
    <dgm:pt modelId="{12A7B373-B767-4100-AC14-CF998A34EA4B}" type="parTrans" cxnId="{A5980A5D-7375-47A2-8AD5-F013E58B1749}">
      <dgm:prSet/>
      <dgm:spPr/>
      <dgm:t>
        <a:bodyPr/>
        <a:lstStyle/>
        <a:p>
          <a:endParaRPr lang="en-IN" sz="2000" b="1"/>
        </a:p>
      </dgm:t>
    </dgm:pt>
    <dgm:pt modelId="{795373FC-0D7B-4A2F-9A5E-D9BD2D3F8AC7}" type="sibTrans" cxnId="{A5980A5D-7375-47A2-8AD5-F013E58B1749}">
      <dgm:prSet/>
      <dgm:spPr/>
      <dgm:t>
        <a:bodyPr/>
        <a:lstStyle/>
        <a:p>
          <a:endParaRPr lang="en-IN" sz="2000" b="1"/>
        </a:p>
      </dgm:t>
    </dgm:pt>
    <dgm:pt modelId="{B924B2B7-D15A-4142-9989-E093FA4D72DC}">
      <dgm:prSet phldrT="[Text]" custT="1"/>
      <dgm:spPr/>
      <dgm:t>
        <a:bodyPr/>
        <a:lstStyle/>
        <a:p>
          <a:r>
            <a:rPr lang="en-IN" sz="2000" b="1" i="0" dirty="0" smtClean="0"/>
            <a:t>Complementation</a:t>
          </a:r>
          <a:r>
            <a:rPr lang="en-IN" sz="2000" b="0" i="0" dirty="0" smtClean="0"/>
            <a:t> </a:t>
          </a:r>
          <a:endParaRPr lang="en-IN" sz="2000" b="1" dirty="0"/>
        </a:p>
      </dgm:t>
    </dgm:pt>
    <dgm:pt modelId="{F3B6A597-BBCE-49E3-995B-285F41421CFA}" type="parTrans" cxnId="{7A9081E7-DF4C-4D5A-BD46-7607828F65A2}">
      <dgm:prSet/>
      <dgm:spPr/>
      <dgm:t>
        <a:bodyPr/>
        <a:lstStyle/>
        <a:p>
          <a:endParaRPr lang="en-IN" sz="2000" b="1"/>
        </a:p>
      </dgm:t>
    </dgm:pt>
    <dgm:pt modelId="{7C0D3C05-1A41-483E-976D-70FA3B121E3A}" type="sibTrans" cxnId="{7A9081E7-DF4C-4D5A-BD46-7607828F65A2}">
      <dgm:prSet/>
      <dgm:spPr/>
      <dgm:t>
        <a:bodyPr/>
        <a:lstStyle/>
        <a:p>
          <a:endParaRPr lang="en-IN" sz="2000" b="1"/>
        </a:p>
      </dgm:t>
    </dgm:pt>
    <dgm:pt modelId="{A3DDCFDF-C296-426E-A94C-6F3A7D3F616D}">
      <dgm:prSet phldrT="[Text]" custT="1"/>
      <dgm:spPr/>
      <dgm:t>
        <a:bodyPr/>
        <a:lstStyle/>
        <a:p>
          <a:r>
            <a:rPr lang="en-IN" sz="2000" b="1" i="0" dirty="0" smtClean="0"/>
            <a:t>Vibrancy </a:t>
          </a:r>
          <a:endParaRPr lang="en-IN" sz="2000" b="1" dirty="0"/>
        </a:p>
      </dgm:t>
    </dgm:pt>
    <dgm:pt modelId="{C7E4CA33-0055-40E6-B896-491E99A552A5}" type="parTrans" cxnId="{83002AEE-5F63-40D5-A9E5-7CC1834B7D32}">
      <dgm:prSet/>
      <dgm:spPr/>
      <dgm:t>
        <a:bodyPr/>
        <a:lstStyle/>
        <a:p>
          <a:endParaRPr lang="en-IN" sz="2000" b="1"/>
        </a:p>
      </dgm:t>
    </dgm:pt>
    <dgm:pt modelId="{7AD34BA5-F042-414E-984D-65DDB15212BD}" type="sibTrans" cxnId="{83002AEE-5F63-40D5-A9E5-7CC1834B7D32}">
      <dgm:prSet/>
      <dgm:spPr/>
      <dgm:t>
        <a:bodyPr/>
        <a:lstStyle/>
        <a:p>
          <a:endParaRPr lang="en-IN" sz="2000" b="1"/>
        </a:p>
      </dgm:t>
    </dgm:pt>
    <dgm:pt modelId="{056C2859-F5A7-4DAC-87AB-B1938D8A7978}" type="pres">
      <dgm:prSet presAssocID="{75BC7B1C-104F-43F8-B894-3181F71354B1}" presName="hierChild1" presStyleCnt="0">
        <dgm:presLayoutVars>
          <dgm:orgChart val="1"/>
          <dgm:chPref val="1"/>
          <dgm:dir/>
          <dgm:animOne val="branch"/>
          <dgm:animLvl val="lvl"/>
          <dgm:resizeHandles/>
        </dgm:presLayoutVars>
      </dgm:prSet>
      <dgm:spPr/>
      <dgm:t>
        <a:bodyPr/>
        <a:lstStyle/>
        <a:p>
          <a:endParaRPr lang="en-IN"/>
        </a:p>
      </dgm:t>
    </dgm:pt>
    <dgm:pt modelId="{63AFC02F-9CE2-48FF-8211-216584F135A7}" type="pres">
      <dgm:prSet presAssocID="{58F94584-F864-4679-853F-97AC8E41E020}" presName="hierRoot1" presStyleCnt="0">
        <dgm:presLayoutVars>
          <dgm:hierBranch val="init"/>
        </dgm:presLayoutVars>
      </dgm:prSet>
      <dgm:spPr/>
    </dgm:pt>
    <dgm:pt modelId="{2D680CC4-B580-4408-B257-FEC2043623AE}" type="pres">
      <dgm:prSet presAssocID="{58F94584-F864-4679-853F-97AC8E41E020}" presName="rootComposite1" presStyleCnt="0"/>
      <dgm:spPr/>
    </dgm:pt>
    <dgm:pt modelId="{06018B4E-1E83-4C0C-A5B9-B5989E50B2F7}" type="pres">
      <dgm:prSet presAssocID="{58F94584-F864-4679-853F-97AC8E41E020}" presName="rootText1" presStyleLbl="node0" presStyleIdx="0" presStyleCnt="1">
        <dgm:presLayoutVars>
          <dgm:chPref val="3"/>
        </dgm:presLayoutVars>
      </dgm:prSet>
      <dgm:spPr/>
      <dgm:t>
        <a:bodyPr/>
        <a:lstStyle/>
        <a:p>
          <a:endParaRPr lang="en-IN"/>
        </a:p>
      </dgm:t>
    </dgm:pt>
    <dgm:pt modelId="{270EADD9-45FA-486E-A344-68C3FC0F5595}" type="pres">
      <dgm:prSet presAssocID="{58F94584-F864-4679-853F-97AC8E41E020}" presName="rootConnector1" presStyleLbl="node1" presStyleIdx="0" presStyleCnt="0"/>
      <dgm:spPr/>
      <dgm:t>
        <a:bodyPr/>
        <a:lstStyle/>
        <a:p>
          <a:endParaRPr lang="en-IN"/>
        </a:p>
      </dgm:t>
    </dgm:pt>
    <dgm:pt modelId="{2BF25989-F2D9-4069-A1F9-5D13A04D1438}" type="pres">
      <dgm:prSet presAssocID="{58F94584-F864-4679-853F-97AC8E41E020}" presName="hierChild2" presStyleCnt="0"/>
      <dgm:spPr/>
    </dgm:pt>
    <dgm:pt modelId="{E4CA5E23-EBA8-4D44-A0B3-B128D7E76D04}" type="pres">
      <dgm:prSet presAssocID="{12A7B373-B767-4100-AC14-CF998A34EA4B}" presName="Name37" presStyleLbl="parChTrans1D2" presStyleIdx="0" presStyleCnt="3"/>
      <dgm:spPr/>
      <dgm:t>
        <a:bodyPr/>
        <a:lstStyle/>
        <a:p>
          <a:endParaRPr lang="en-IN"/>
        </a:p>
      </dgm:t>
    </dgm:pt>
    <dgm:pt modelId="{914B43F0-A1CA-4B1F-8E0E-4453359FF7E7}" type="pres">
      <dgm:prSet presAssocID="{0509E043-66CA-4197-B170-0E1B228C5A5B}" presName="hierRoot2" presStyleCnt="0">
        <dgm:presLayoutVars>
          <dgm:hierBranch val="init"/>
        </dgm:presLayoutVars>
      </dgm:prSet>
      <dgm:spPr/>
    </dgm:pt>
    <dgm:pt modelId="{59900254-0A70-4221-9AAC-8562B0E07935}" type="pres">
      <dgm:prSet presAssocID="{0509E043-66CA-4197-B170-0E1B228C5A5B}" presName="rootComposite" presStyleCnt="0"/>
      <dgm:spPr/>
    </dgm:pt>
    <dgm:pt modelId="{07554B98-DB55-49B0-9692-4C7C1604F2AA}" type="pres">
      <dgm:prSet presAssocID="{0509E043-66CA-4197-B170-0E1B228C5A5B}" presName="rootText" presStyleLbl="node2" presStyleIdx="0" presStyleCnt="3">
        <dgm:presLayoutVars>
          <dgm:chPref val="3"/>
        </dgm:presLayoutVars>
      </dgm:prSet>
      <dgm:spPr/>
      <dgm:t>
        <a:bodyPr/>
        <a:lstStyle/>
        <a:p>
          <a:endParaRPr lang="en-IN"/>
        </a:p>
      </dgm:t>
    </dgm:pt>
    <dgm:pt modelId="{6A23E33B-8918-4687-8A12-A16CDC67B575}" type="pres">
      <dgm:prSet presAssocID="{0509E043-66CA-4197-B170-0E1B228C5A5B}" presName="rootConnector" presStyleLbl="node2" presStyleIdx="0" presStyleCnt="3"/>
      <dgm:spPr/>
      <dgm:t>
        <a:bodyPr/>
        <a:lstStyle/>
        <a:p>
          <a:endParaRPr lang="en-IN"/>
        </a:p>
      </dgm:t>
    </dgm:pt>
    <dgm:pt modelId="{13A927B0-0DA3-4333-82D2-956D0C4DEF97}" type="pres">
      <dgm:prSet presAssocID="{0509E043-66CA-4197-B170-0E1B228C5A5B}" presName="hierChild4" presStyleCnt="0"/>
      <dgm:spPr/>
    </dgm:pt>
    <dgm:pt modelId="{7244C15F-BC45-42C8-B47C-1BA0FF493AE7}" type="pres">
      <dgm:prSet presAssocID="{0509E043-66CA-4197-B170-0E1B228C5A5B}" presName="hierChild5" presStyleCnt="0"/>
      <dgm:spPr/>
    </dgm:pt>
    <dgm:pt modelId="{5480B828-9C9D-4AD1-B5E5-96E0A548A8C2}" type="pres">
      <dgm:prSet presAssocID="{F3B6A597-BBCE-49E3-995B-285F41421CFA}" presName="Name37" presStyleLbl="parChTrans1D2" presStyleIdx="1" presStyleCnt="3"/>
      <dgm:spPr/>
      <dgm:t>
        <a:bodyPr/>
        <a:lstStyle/>
        <a:p>
          <a:endParaRPr lang="en-IN"/>
        </a:p>
      </dgm:t>
    </dgm:pt>
    <dgm:pt modelId="{8B408485-E845-4E62-B83C-A91B27C826F3}" type="pres">
      <dgm:prSet presAssocID="{B924B2B7-D15A-4142-9989-E093FA4D72DC}" presName="hierRoot2" presStyleCnt="0">
        <dgm:presLayoutVars>
          <dgm:hierBranch val="init"/>
        </dgm:presLayoutVars>
      </dgm:prSet>
      <dgm:spPr/>
    </dgm:pt>
    <dgm:pt modelId="{A40704B1-29A8-4C32-BB41-526101129C86}" type="pres">
      <dgm:prSet presAssocID="{B924B2B7-D15A-4142-9989-E093FA4D72DC}" presName="rootComposite" presStyleCnt="0"/>
      <dgm:spPr/>
    </dgm:pt>
    <dgm:pt modelId="{18C36546-7A95-4A54-A0CD-FC4F87557F3C}" type="pres">
      <dgm:prSet presAssocID="{B924B2B7-D15A-4142-9989-E093FA4D72DC}" presName="rootText" presStyleLbl="node2" presStyleIdx="1" presStyleCnt="3">
        <dgm:presLayoutVars>
          <dgm:chPref val="3"/>
        </dgm:presLayoutVars>
      </dgm:prSet>
      <dgm:spPr/>
      <dgm:t>
        <a:bodyPr/>
        <a:lstStyle/>
        <a:p>
          <a:endParaRPr lang="en-IN"/>
        </a:p>
      </dgm:t>
    </dgm:pt>
    <dgm:pt modelId="{F03BC9DC-1CCA-4799-86A6-D23726C8F39C}" type="pres">
      <dgm:prSet presAssocID="{B924B2B7-D15A-4142-9989-E093FA4D72DC}" presName="rootConnector" presStyleLbl="node2" presStyleIdx="1" presStyleCnt="3"/>
      <dgm:spPr/>
      <dgm:t>
        <a:bodyPr/>
        <a:lstStyle/>
        <a:p>
          <a:endParaRPr lang="en-IN"/>
        </a:p>
      </dgm:t>
    </dgm:pt>
    <dgm:pt modelId="{5A169B76-915E-47CB-A525-2A9E781CC0DC}" type="pres">
      <dgm:prSet presAssocID="{B924B2B7-D15A-4142-9989-E093FA4D72DC}" presName="hierChild4" presStyleCnt="0"/>
      <dgm:spPr/>
    </dgm:pt>
    <dgm:pt modelId="{2969CA65-F9FD-4D37-B060-D3A4CCE380BF}" type="pres">
      <dgm:prSet presAssocID="{B924B2B7-D15A-4142-9989-E093FA4D72DC}" presName="hierChild5" presStyleCnt="0"/>
      <dgm:spPr/>
    </dgm:pt>
    <dgm:pt modelId="{8AEFD977-0409-4DD9-BA57-FC05FA4F6CAF}" type="pres">
      <dgm:prSet presAssocID="{C7E4CA33-0055-40E6-B896-491E99A552A5}" presName="Name37" presStyleLbl="parChTrans1D2" presStyleIdx="2" presStyleCnt="3"/>
      <dgm:spPr/>
      <dgm:t>
        <a:bodyPr/>
        <a:lstStyle/>
        <a:p>
          <a:endParaRPr lang="en-IN"/>
        </a:p>
      </dgm:t>
    </dgm:pt>
    <dgm:pt modelId="{FED26E0A-C577-4070-A130-FAFDF703C41C}" type="pres">
      <dgm:prSet presAssocID="{A3DDCFDF-C296-426E-A94C-6F3A7D3F616D}" presName="hierRoot2" presStyleCnt="0">
        <dgm:presLayoutVars>
          <dgm:hierBranch val="init"/>
        </dgm:presLayoutVars>
      </dgm:prSet>
      <dgm:spPr/>
    </dgm:pt>
    <dgm:pt modelId="{5666F0D6-A3E9-4476-B1F8-E1D2348740CA}" type="pres">
      <dgm:prSet presAssocID="{A3DDCFDF-C296-426E-A94C-6F3A7D3F616D}" presName="rootComposite" presStyleCnt="0"/>
      <dgm:spPr/>
    </dgm:pt>
    <dgm:pt modelId="{88FF67BA-5B02-44CE-8E06-4792FAAD96E7}" type="pres">
      <dgm:prSet presAssocID="{A3DDCFDF-C296-426E-A94C-6F3A7D3F616D}" presName="rootText" presStyleLbl="node2" presStyleIdx="2" presStyleCnt="3">
        <dgm:presLayoutVars>
          <dgm:chPref val="3"/>
        </dgm:presLayoutVars>
      </dgm:prSet>
      <dgm:spPr/>
      <dgm:t>
        <a:bodyPr/>
        <a:lstStyle/>
        <a:p>
          <a:endParaRPr lang="en-IN"/>
        </a:p>
      </dgm:t>
    </dgm:pt>
    <dgm:pt modelId="{EC98992F-DEE0-4BA0-8DEC-6556768A34F4}" type="pres">
      <dgm:prSet presAssocID="{A3DDCFDF-C296-426E-A94C-6F3A7D3F616D}" presName="rootConnector" presStyleLbl="node2" presStyleIdx="2" presStyleCnt="3"/>
      <dgm:spPr/>
      <dgm:t>
        <a:bodyPr/>
        <a:lstStyle/>
        <a:p>
          <a:endParaRPr lang="en-IN"/>
        </a:p>
      </dgm:t>
    </dgm:pt>
    <dgm:pt modelId="{8102E0DA-937E-44DF-AD8F-A4E83F5D83BB}" type="pres">
      <dgm:prSet presAssocID="{A3DDCFDF-C296-426E-A94C-6F3A7D3F616D}" presName="hierChild4" presStyleCnt="0"/>
      <dgm:spPr/>
    </dgm:pt>
    <dgm:pt modelId="{D8F1749B-416F-46EB-A418-88A25944C01F}" type="pres">
      <dgm:prSet presAssocID="{A3DDCFDF-C296-426E-A94C-6F3A7D3F616D}" presName="hierChild5" presStyleCnt="0"/>
      <dgm:spPr/>
    </dgm:pt>
    <dgm:pt modelId="{E90D1A33-B496-476F-A8F4-85FADEBF0E24}" type="pres">
      <dgm:prSet presAssocID="{58F94584-F864-4679-853F-97AC8E41E020}" presName="hierChild3" presStyleCnt="0"/>
      <dgm:spPr/>
    </dgm:pt>
  </dgm:ptLst>
  <dgm:cxnLst>
    <dgm:cxn modelId="{75A758BC-7EDB-4F23-A212-B387D7CBB140}" type="presOf" srcId="{58F94584-F864-4679-853F-97AC8E41E020}" destId="{06018B4E-1E83-4C0C-A5B9-B5989E50B2F7}" srcOrd="0" destOrd="0" presId="urn:microsoft.com/office/officeart/2005/8/layout/orgChart1"/>
    <dgm:cxn modelId="{7A9081E7-DF4C-4D5A-BD46-7607828F65A2}" srcId="{58F94584-F864-4679-853F-97AC8E41E020}" destId="{B924B2B7-D15A-4142-9989-E093FA4D72DC}" srcOrd="1" destOrd="0" parTransId="{F3B6A597-BBCE-49E3-995B-285F41421CFA}" sibTransId="{7C0D3C05-1A41-483E-976D-70FA3B121E3A}"/>
    <dgm:cxn modelId="{A5980A5D-7375-47A2-8AD5-F013E58B1749}" srcId="{58F94584-F864-4679-853F-97AC8E41E020}" destId="{0509E043-66CA-4197-B170-0E1B228C5A5B}" srcOrd="0" destOrd="0" parTransId="{12A7B373-B767-4100-AC14-CF998A34EA4B}" sibTransId="{795373FC-0D7B-4A2F-9A5E-D9BD2D3F8AC7}"/>
    <dgm:cxn modelId="{51BA51A0-D89A-4E44-806E-6029AE42458E}" type="presOf" srcId="{F3B6A597-BBCE-49E3-995B-285F41421CFA}" destId="{5480B828-9C9D-4AD1-B5E5-96E0A548A8C2}" srcOrd="0" destOrd="0" presId="urn:microsoft.com/office/officeart/2005/8/layout/orgChart1"/>
    <dgm:cxn modelId="{83002AEE-5F63-40D5-A9E5-7CC1834B7D32}" srcId="{58F94584-F864-4679-853F-97AC8E41E020}" destId="{A3DDCFDF-C296-426E-A94C-6F3A7D3F616D}" srcOrd="2" destOrd="0" parTransId="{C7E4CA33-0055-40E6-B896-491E99A552A5}" sibTransId="{7AD34BA5-F042-414E-984D-65DDB15212BD}"/>
    <dgm:cxn modelId="{51720251-5DE8-49C0-95F0-6EF0E2BE982D}" type="presOf" srcId="{75BC7B1C-104F-43F8-B894-3181F71354B1}" destId="{056C2859-F5A7-4DAC-87AB-B1938D8A7978}" srcOrd="0" destOrd="0" presId="urn:microsoft.com/office/officeart/2005/8/layout/orgChart1"/>
    <dgm:cxn modelId="{F3647BB0-A721-4561-9C72-D510C2B581B9}" type="presOf" srcId="{B924B2B7-D15A-4142-9989-E093FA4D72DC}" destId="{F03BC9DC-1CCA-4799-86A6-D23726C8F39C}" srcOrd="1" destOrd="0" presId="urn:microsoft.com/office/officeart/2005/8/layout/orgChart1"/>
    <dgm:cxn modelId="{A274BA1A-480A-406F-B34A-4F3016601148}" type="presOf" srcId="{0509E043-66CA-4197-B170-0E1B228C5A5B}" destId="{6A23E33B-8918-4687-8A12-A16CDC67B575}" srcOrd="1" destOrd="0" presId="urn:microsoft.com/office/officeart/2005/8/layout/orgChart1"/>
    <dgm:cxn modelId="{AE6C8BE9-609F-48B8-9729-7EF2C5E85428}" type="presOf" srcId="{12A7B373-B767-4100-AC14-CF998A34EA4B}" destId="{E4CA5E23-EBA8-4D44-A0B3-B128D7E76D04}" srcOrd="0" destOrd="0" presId="urn:microsoft.com/office/officeart/2005/8/layout/orgChart1"/>
    <dgm:cxn modelId="{D74DC240-E307-49BF-8C12-E7BBF634804A}" type="presOf" srcId="{A3DDCFDF-C296-426E-A94C-6F3A7D3F616D}" destId="{EC98992F-DEE0-4BA0-8DEC-6556768A34F4}" srcOrd="1" destOrd="0" presId="urn:microsoft.com/office/officeart/2005/8/layout/orgChart1"/>
    <dgm:cxn modelId="{C215D41E-254C-4725-8081-44FFEA0D8133}" type="presOf" srcId="{C7E4CA33-0055-40E6-B896-491E99A552A5}" destId="{8AEFD977-0409-4DD9-BA57-FC05FA4F6CAF}" srcOrd="0" destOrd="0" presId="urn:microsoft.com/office/officeart/2005/8/layout/orgChart1"/>
    <dgm:cxn modelId="{B15A1EC8-D1CE-42DD-8EA5-7C7A1C1CB6CA}" type="presOf" srcId="{B924B2B7-D15A-4142-9989-E093FA4D72DC}" destId="{18C36546-7A95-4A54-A0CD-FC4F87557F3C}" srcOrd="0" destOrd="0" presId="urn:microsoft.com/office/officeart/2005/8/layout/orgChart1"/>
    <dgm:cxn modelId="{2D9B03FB-A827-4A4A-9F0F-C4E04F9677E9}" type="presOf" srcId="{A3DDCFDF-C296-426E-A94C-6F3A7D3F616D}" destId="{88FF67BA-5B02-44CE-8E06-4792FAAD96E7}" srcOrd="0" destOrd="0" presId="urn:microsoft.com/office/officeart/2005/8/layout/orgChart1"/>
    <dgm:cxn modelId="{858F0D51-0E09-4094-8BDC-14B171873EB5}" type="presOf" srcId="{58F94584-F864-4679-853F-97AC8E41E020}" destId="{270EADD9-45FA-486E-A344-68C3FC0F5595}" srcOrd="1" destOrd="0" presId="urn:microsoft.com/office/officeart/2005/8/layout/orgChart1"/>
    <dgm:cxn modelId="{F5150C86-ADA3-4E5D-9857-35A3F6C3EFC9}" type="presOf" srcId="{0509E043-66CA-4197-B170-0E1B228C5A5B}" destId="{07554B98-DB55-49B0-9692-4C7C1604F2AA}" srcOrd="0" destOrd="0" presId="urn:microsoft.com/office/officeart/2005/8/layout/orgChart1"/>
    <dgm:cxn modelId="{30934DFA-D66B-4169-9133-5B34E0F5F2DA}" srcId="{75BC7B1C-104F-43F8-B894-3181F71354B1}" destId="{58F94584-F864-4679-853F-97AC8E41E020}" srcOrd="0" destOrd="0" parTransId="{3B3CD761-F367-48A8-8B9C-25F8445AD6E7}" sibTransId="{14B60BC8-3976-47D5-B537-CC5160F3F04F}"/>
    <dgm:cxn modelId="{55343C74-A0D2-425E-BA4D-2C862B4827D5}" type="presParOf" srcId="{056C2859-F5A7-4DAC-87AB-B1938D8A7978}" destId="{63AFC02F-9CE2-48FF-8211-216584F135A7}" srcOrd="0" destOrd="0" presId="urn:microsoft.com/office/officeart/2005/8/layout/orgChart1"/>
    <dgm:cxn modelId="{96439DD7-5933-49BB-9E43-DEE567F23A75}" type="presParOf" srcId="{63AFC02F-9CE2-48FF-8211-216584F135A7}" destId="{2D680CC4-B580-4408-B257-FEC2043623AE}" srcOrd="0" destOrd="0" presId="urn:microsoft.com/office/officeart/2005/8/layout/orgChart1"/>
    <dgm:cxn modelId="{A3BE0741-0BEC-4048-A6BE-CBA375DB3630}" type="presParOf" srcId="{2D680CC4-B580-4408-B257-FEC2043623AE}" destId="{06018B4E-1E83-4C0C-A5B9-B5989E50B2F7}" srcOrd="0" destOrd="0" presId="urn:microsoft.com/office/officeart/2005/8/layout/orgChart1"/>
    <dgm:cxn modelId="{3E303ED0-27A3-4FFD-9278-721FA9FC2EFB}" type="presParOf" srcId="{2D680CC4-B580-4408-B257-FEC2043623AE}" destId="{270EADD9-45FA-486E-A344-68C3FC0F5595}" srcOrd="1" destOrd="0" presId="urn:microsoft.com/office/officeart/2005/8/layout/orgChart1"/>
    <dgm:cxn modelId="{028E85B7-32DF-4214-B2F3-99CA1B390B18}" type="presParOf" srcId="{63AFC02F-9CE2-48FF-8211-216584F135A7}" destId="{2BF25989-F2D9-4069-A1F9-5D13A04D1438}" srcOrd="1" destOrd="0" presId="urn:microsoft.com/office/officeart/2005/8/layout/orgChart1"/>
    <dgm:cxn modelId="{9E1A6DB4-65E8-418D-9BD9-B3161CBE7E15}" type="presParOf" srcId="{2BF25989-F2D9-4069-A1F9-5D13A04D1438}" destId="{E4CA5E23-EBA8-4D44-A0B3-B128D7E76D04}" srcOrd="0" destOrd="0" presId="urn:microsoft.com/office/officeart/2005/8/layout/orgChart1"/>
    <dgm:cxn modelId="{0EFD0228-EF1E-4176-9605-DB886B1772CD}" type="presParOf" srcId="{2BF25989-F2D9-4069-A1F9-5D13A04D1438}" destId="{914B43F0-A1CA-4B1F-8E0E-4453359FF7E7}" srcOrd="1" destOrd="0" presId="urn:microsoft.com/office/officeart/2005/8/layout/orgChart1"/>
    <dgm:cxn modelId="{E5755D9D-76ED-4CAF-BCA6-C30C00E69EE4}" type="presParOf" srcId="{914B43F0-A1CA-4B1F-8E0E-4453359FF7E7}" destId="{59900254-0A70-4221-9AAC-8562B0E07935}" srcOrd="0" destOrd="0" presId="urn:microsoft.com/office/officeart/2005/8/layout/orgChart1"/>
    <dgm:cxn modelId="{1384B685-97C4-4A60-96E4-5E42298BF0E1}" type="presParOf" srcId="{59900254-0A70-4221-9AAC-8562B0E07935}" destId="{07554B98-DB55-49B0-9692-4C7C1604F2AA}" srcOrd="0" destOrd="0" presId="urn:microsoft.com/office/officeart/2005/8/layout/orgChart1"/>
    <dgm:cxn modelId="{8A16B143-6385-4671-99CD-CD7C063BE35B}" type="presParOf" srcId="{59900254-0A70-4221-9AAC-8562B0E07935}" destId="{6A23E33B-8918-4687-8A12-A16CDC67B575}" srcOrd="1" destOrd="0" presId="urn:microsoft.com/office/officeart/2005/8/layout/orgChart1"/>
    <dgm:cxn modelId="{ABEFAF31-721E-47C0-B5E1-B58619785166}" type="presParOf" srcId="{914B43F0-A1CA-4B1F-8E0E-4453359FF7E7}" destId="{13A927B0-0DA3-4333-82D2-956D0C4DEF97}" srcOrd="1" destOrd="0" presId="urn:microsoft.com/office/officeart/2005/8/layout/orgChart1"/>
    <dgm:cxn modelId="{A7194001-041E-40EB-A8A8-EA7E4B8DCFCF}" type="presParOf" srcId="{914B43F0-A1CA-4B1F-8E0E-4453359FF7E7}" destId="{7244C15F-BC45-42C8-B47C-1BA0FF493AE7}" srcOrd="2" destOrd="0" presId="urn:microsoft.com/office/officeart/2005/8/layout/orgChart1"/>
    <dgm:cxn modelId="{7BB36316-F79D-446C-898E-46B5F925DBF5}" type="presParOf" srcId="{2BF25989-F2D9-4069-A1F9-5D13A04D1438}" destId="{5480B828-9C9D-4AD1-B5E5-96E0A548A8C2}" srcOrd="2" destOrd="0" presId="urn:microsoft.com/office/officeart/2005/8/layout/orgChart1"/>
    <dgm:cxn modelId="{D9A5154F-6413-4A72-922F-5DC3C242E4C3}" type="presParOf" srcId="{2BF25989-F2D9-4069-A1F9-5D13A04D1438}" destId="{8B408485-E845-4E62-B83C-A91B27C826F3}" srcOrd="3" destOrd="0" presId="urn:microsoft.com/office/officeart/2005/8/layout/orgChart1"/>
    <dgm:cxn modelId="{310EB644-3F34-48F7-84F1-80CDDBAD5E8D}" type="presParOf" srcId="{8B408485-E845-4E62-B83C-A91B27C826F3}" destId="{A40704B1-29A8-4C32-BB41-526101129C86}" srcOrd="0" destOrd="0" presId="urn:microsoft.com/office/officeart/2005/8/layout/orgChart1"/>
    <dgm:cxn modelId="{8A51B43F-14A5-4153-96FA-37303545020F}" type="presParOf" srcId="{A40704B1-29A8-4C32-BB41-526101129C86}" destId="{18C36546-7A95-4A54-A0CD-FC4F87557F3C}" srcOrd="0" destOrd="0" presId="urn:microsoft.com/office/officeart/2005/8/layout/orgChart1"/>
    <dgm:cxn modelId="{4D9502DE-54A3-41F1-AF0F-5CDD5C25B704}" type="presParOf" srcId="{A40704B1-29A8-4C32-BB41-526101129C86}" destId="{F03BC9DC-1CCA-4799-86A6-D23726C8F39C}" srcOrd="1" destOrd="0" presId="urn:microsoft.com/office/officeart/2005/8/layout/orgChart1"/>
    <dgm:cxn modelId="{0A5334C0-73A8-45EA-8F2B-9CC2C1A1A613}" type="presParOf" srcId="{8B408485-E845-4E62-B83C-A91B27C826F3}" destId="{5A169B76-915E-47CB-A525-2A9E781CC0DC}" srcOrd="1" destOrd="0" presId="urn:microsoft.com/office/officeart/2005/8/layout/orgChart1"/>
    <dgm:cxn modelId="{9D277DBA-C016-48B6-BE0C-A8E41D76EA72}" type="presParOf" srcId="{8B408485-E845-4E62-B83C-A91B27C826F3}" destId="{2969CA65-F9FD-4D37-B060-D3A4CCE380BF}" srcOrd="2" destOrd="0" presId="urn:microsoft.com/office/officeart/2005/8/layout/orgChart1"/>
    <dgm:cxn modelId="{A048FF9A-2C10-444C-A4E7-2088AC5F1A1D}" type="presParOf" srcId="{2BF25989-F2D9-4069-A1F9-5D13A04D1438}" destId="{8AEFD977-0409-4DD9-BA57-FC05FA4F6CAF}" srcOrd="4" destOrd="0" presId="urn:microsoft.com/office/officeart/2005/8/layout/orgChart1"/>
    <dgm:cxn modelId="{08688194-ADBA-4811-8E7B-1809F8F560EC}" type="presParOf" srcId="{2BF25989-F2D9-4069-A1F9-5D13A04D1438}" destId="{FED26E0A-C577-4070-A130-FAFDF703C41C}" srcOrd="5" destOrd="0" presId="urn:microsoft.com/office/officeart/2005/8/layout/orgChart1"/>
    <dgm:cxn modelId="{F865DD2C-4809-45EB-8299-E75F8D80061A}" type="presParOf" srcId="{FED26E0A-C577-4070-A130-FAFDF703C41C}" destId="{5666F0D6-A3E9-4476-B1F8-E1D2348740CA}" srcOrd="0" destOrd="0" presId="urn:microsoft.com/office/officeart/2005/8/layout/orgChart1"/>
    <dgm:cxn modelId="{DCB92E35-0DEC-4F77-A3E9-881EA7FC3F99}" type="presParOf" srcId="{5666F0D6-A3E9-4476-B1F8-E1D2348740CA}" destId="{88FF67BA-5B02-44CE-8E06-4792FAAD96E7}" srcOrd="0" destOrd="0" presId="urn:microsoft.com/office/officeart/2005/8/layout/orgChart1"/>
    <dgm:cxn modelId="{92AD7B62-00BC-44B3-AE72-F3F94C72D733}" type="presParOf" srcId="{5666F0D6-A3E9-4476-B1F8-E1D2348740CA}" destId="{EC98992F-DEE0-4BA0-8DEC-6556768A34F4}" srcOrd="1" destOrd="0" presId="urn:microsoft.com/office/officeart/2005/8/layout/orgChart1"/>
    <dgm:cxn modelId="{9BFE0629-8BAA-4647-96C8-99CF45DE4F67}" type="presParOf" srcId="{FED26E0A-C577-4070-A130-FAFDF703C41C}" destId="{8102E0DA-937E-44DF-AD8F-A4E83F5D83BB}" srcOrd="1" destOrd="0" presId="urn:microsoft.com/office/officeart/2005/8/layout/orgChart1"/>
    <dgm:cxn modelId="{357030D0-6D3B-49C1-A422-E3C2775D384A}" type="presParOf" srcId="{FED26E0A-C577-4070-A130-FAFDF703C41C}" destId="{D8F1749B-416F-46EB-A418-88A25944C01F}" srcOrd="2" destOrd="0" presId="urn:microsoft.com/office/officeart/2005/8/layout/orgChart1"/>
    <dgm:cxn modelId="{030512F4-6BD2-422B-8C6B-6F5F750F34E2}" type="presParOf" srcId="{63AFC02F-9CE2-48FF-8211-216584F135A7}" destId="{E90D1A33-B496-476F-A8F4-85FADEBF0E2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322DD-E1DA-4D2D-87CB-CA59B4BE741B}" type="datetimeFigureOut">
              <a:rPr lang="en-IN" smtClean="0"/>
              <a:t>29-06-2017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17F6C-2E75-4134-ABB5-159673945BC4}" type="slidenum">
              <a:rPr lang="en-IN" smtClean="0"/>
              <a:t>‹#›</a:t>
            </a:fld>
            <a:endParaRPr lang="en-IN"/>
          </a:p>
        </p:txBody>
      </p:sp>
    </p:spTree>
    <p:extLst>
      <p:ext uri="{BB962C8B-B14F-4D97-AF65-F5344CB8AC3E}">
        <p14:creationId xmlns:p14="http://schemas.microsoft.com/office/powerpoint/2010/main" val="174495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non complete list and continues to expand</a:t>
            </a:r>
          </a:p>
          <a:p>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de-DE" dirty="0" smtClean="0">
                <a:latin typeface="Trebuchet MS" pitchFamily="32" charset="0"/>
              </a:rPr>
              <a:t>User Experience (UX) </a:t>
            </a:r>
            <a:r>
              <a:rPr lang="de-DE" dirty="0" err="1" smtClean="0">
                <a:latin typeface="Trebuchet MS" pitchFamily="32" charset="0"/>
              </a:rPr>
              <a:t>is</a:t>
            </a:r>
            <a:r>
              <a:rPr lang="de-DE" dirty="0" smtClean="0">
                <a:latin typeface="Trebuchet MS" pitchFamily="32" charset="0"/>
              </a:rPr>
              <a:t> a </a:t>
            </a:r>
            <a:r>
              <a:rPr lang="de-DE" dirty="0" err="1" smtClean="0">
                <a:latin typeface="Trebuchet MS" pitchFamily="32" charset="0"/>
              </a:rPr>
              <a:t>very</a:t>
            </a:r>
            <a:r>
              <a:rPr lang="de-DE" dirty="0" smtClean="0">
                <a:latin typeface="Trebuchet MS" pitchFamily="32" charset="0"/>
              </a:rPr>
              <a:t> fluid </a:t>
            </a:r>
            <a:r>
              <a:rPr lang="de-DE" dirty="0" err="1" smtClean="0">
                <a:latin typeface="Trebuchet MS" pitchFamily="32" charset="0"/>
              </a:rPr>
              <a:t>term</a:t>
            </a:r>
            <a:r>
              <a:rPr lang="de-DE" dirty="0" smtClean="0">
                <a:latin typeface="Trebuchet MS" pitchFamily="32" charset="0"/>
              </a:rPr>
              <a:t> – </a:t>
            </a:r>
            <a:r>
              <a:rPr lang="de-DE" dirty="0" err="1" smtClean="0">
                <a:latin typeface="Trebuchet MS" pitchFamily="32" charset="0"/>
              </a:rPr>
              <a:t>and</a:t>
            </a:r>
            <a:r>
              <a:rPr lang="de-DE" dirty="0" smtClean="0">
                <a:latin typeface="Trebuchet MS" pitchFamily="32" charset="0"/>
              </a:rPr>
              <a:t> </a:t>
            </a:r>
            <a:r>
              <a:rPr lang="de-DE" dirty="0" err="1" smtClean="0">
                <a:latin typeface="Trebuchet MS" pitchFamily="32" charset="0"/>
              </a:rPr>
              <a:t>actually</a:t>
            </a:r>
            <a:r>
              <a:rPr lang="de-DE" dirty="0" smtClean="0">
                <a:latin typeface="Trebuchet MS" pitchFamily="32" charset="0"/>
              </a:rPr>
              <a:t> </a:t>
            </a:r>
            <a:r>
              <a:rPr lang="de-DE" dirty="0" err="1" smtClean="0">
                <a:latin typeface="Trebuchet MS" pitchFamily="32" charset="0"/>
              </a:rPr>
              <a:t>does</a:t>
            </a:r>
            <a:r>
              <a:rPr lang="de-DE" dirty="0" smtClean="0">
                <a:latin typeface="Trebuchet MS" pitchFamily="32" charset="0"/>
              </a:rPr>
              <a:t> </a:t>
            </a:r>
            <a:r>
              <a:rPr lang="de-DE" dirty="0" err="1" smtClean="0">
                <a:latin typeface="Trebuchet MS" pitchFamily="32" charset="0"/>
              </a:rPr>
              <a:t>encompass</a:t>
            </a:r>
            <a:r>
              <a:rPr lang="de-DE" dirty="0" smtClean="0">
                <a:latin typeface="Trebuchet MS" pitchFamily="32" charset="0"/>
              </a:rPr>
              <a:t> all </a:t>
            </a:r>
            <a:r>
              <a:rPr lang="de-DE" dirty="0" err="1" smtClean="0">
                <a:latin typeface="Trebuchet MS" pitchFamily="32" charset="0"/>
              </a:rPr>
              <a:t>those</a:t>
            </a:r>
            <a:r>
              <a:rPr lang="de-DE" dirty="0" smtClean="0">
                <a:latin typeface="Trebuchet MS" pitchFamily="32" charset="0"/>
              </a:rPr>
              <a:t> </a:t>
            </a:r>
            <a:r>
              <a:rPr lang="de-DE" dirty="0" err="1" smtClean="0">
                <a:latin typeface="Trebuchet MS" pitchFamily="32" charset="0"/>
              </a:rPr>
              <a:t>terms</a:t>
            </a:r>
            <a:endParaRPr lang="en-US" dirty="0" smtClean="0"/>
          </a:p>
          <a:p>
            <a:endParaRPr lang="en-US" dirty="0" smtClean="0"/>
          </a:p>
          <a:p>
            <a:r>
              <a:rPr lang="en-US" dirty="0" smtClean="0"/>
              <a:t>User</a:t>
            </a:r>
            <a:r>
              <a:rPr lang="en-US" baseline="0" dirty="0" smtClean="0"/>
              <a:t> Experience and UX is an umbrella term</a:t>
            </a:r>
            <a:endParaRPr lang="en-US" dirty="0" smtClean="0"/>
          </a:p>
          <a:p>
            <a:endParaRPr lang="en-US" dirty="0" smtClean="0"/>
          </a:p>
          <a:p>
            <a:r>
              <a:rPr lang="en-US" dirty="0" smtClean="0"/>
              <a:t>Usability used to be the umbrella term – now it has become</a:t>
            </a:r>
            <a:r>
              <a:rPr lang="en-US" baseline="0" dirty="0" smtClean="0"/>
              <a:t> User Experience and is evolving as the most understandable and used term within the field and across many industries</a:t>
            </a:r>
          </a:p>
          <a:p>
            <a:endParaRPr lang="en-US" baseline="0" dirty="0" smtClean="0"/>
          </a:p>
          <a:p>
            <a:r>
              <a:rPr lang="en-US" baseline="0" dirty="0" smtClean="0"/>
              <a:t>Also the term user experience and UX speaks to a business/business type vocabulary (more than usability) </a:t>
            </a:r>
          </a:p>
          <a:p>
            <a:endParaRPr lang="en-US" baseline="0" dirty="0" smtClean="0"/>
          </a:p>
          <a:p>
            <a:r>
              <a:rPr lang="en-US" baseline="0" dirty="0" smtClean="0"/>
              <a:t>UPA &gt; UXPA several years ago – more recognizable term.</a:t>
            </a:r>
          </a:p>
          <a:p>
            <a:endParaRPr lang="en-US" baseline="0" dirty="0" smtClean="0"/>
          </a:p>
          <a:p>
            <a:endParaRPr lang="en-US" dirty="0"/>
          </a:p>
        </p:txBody>
      </p:sp>
      <p:sp>
        <p:nvSpPr>
          <p:cNvPr id="4" name="Slide Number Placeholder 3"/>
          <p:cNvSpPr>
            <a:spLocks noGrp="1"/>
          </p:cNvSpPr>
          <p:nvPr>
            <p:ph type="sldNum" idx="10"/>
          </p:nvPr>
        </p:nvSpPr>
        <p:spPr/>
        <p:txBody>
          <a:bodyPr/>
          <a:lstStyle/>
          <a:p>
            <a:pPr>
              <a:defRPr/>
            </a:pPr>
            <a:fld id="{C097376A-BCCD-42DA-AAC4-F217C7E53487}" type="slidenum">
              <a:rPr lang="de-DE" smtClean="0"/>
              <a:pPr>
                <a:defRPr/>
              </a:pPr>
              <a:t>4</a:t>
            </a:fld>
            <a:endParaRPr lang="de-DE"/>
          </a:p>
        </p:txBody>
      </p:sp>
    </p:spTree>
    <p:extLst>
      <p:ext uri="{BB962C8B-B14F-4D97-AF65-F5344CB8AC3E}">
        <p14:creationId xmlns:p14="http://schemas.microsoft.com/office/powerpoint/2010/main" val="1826053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8217F6C-2E75-4134-ABB5-159673945BC4}" type="slidenum">
              <a:rPr lang="en-IN" smtClean="0"/>
              <a:t>167</a:t>
            </a:fld>
            <a:endParaRPr lang="en-IN"/>
          </a:p>
        </p:txBody>
      </p:sp>
    </p:spTree>
    <p:extLst>
      <p:ext uri="{BB962C8B-B14F-4D97-AF65-F5344CB8AC3E}">
        <p14:creationId xmlns:p14="http://schemas.microsoft.com/office/powerpoint/2010/main" val="405762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Concept</a:t>
            </a:r>
            <a:r>
              <a:rPr lang="en-US" baseline="0" dirty="0" smtClean="0"/>
              <a:t> is as old as man – a wheel used to move something or someone more efficiently and more quickly from point A to point B</a:t>
            </a:r>
          </a:p>
          <a:p>
            <a:endParaRPr lang="en-US" baseline="0" dirty="0" smtClean="0"/>
          </a:p>
          <a:p>
            <a:r>
              <a:rPr lang="en-US" dirty="0" smtClean="0"/>
              <a:t>Original rotary</a:t>
            </a:r>
            <a:r>
              <a:rPr lang="en-US" baseline="0" dirty="0" smtClean="0"/>
              <a:t> dial phone – used in most homes post WWII</a:t>
            </a:r>
          </a:p>
          <a:p>
            <a:endParaRPr lang="en-US" baseline="0" dirty="0" smtClean="0"/>
          </a:p>
          <a:p>
            <a:r>
              <a:rPr lang="en-US" dirty="0" smtClean="0"/>
              <a:t>Development of the TV remote and its uses – both form and function – was</a:t>
            </a:r>
            <a:r>
              <a:rPr lang="en-US" baseline="0" dirty="0" smtClean="0"/>
              <a:t> an early example of a user experience in the modern era</a:t>
            </a:r>
            <a:endParaRPr lang="en-US" dirty="0"/>
          </a:p>
        </p:txBody>
      </p:sp>
      <p:sp>
        <p:nvSpPr>
          <p:cNvPr id="4" name="Slide Number Placeholder 3"/>
          <p:cNvSpPr>
            <a:spLocks noGrp="1"/>
          </p:cNvSpPr>
          <p:nvPr>
            <p:ph type="sldNum" sz="quarter" idx="10"/>
          </p:nvPr>
        </p:nvSpPr>
        <p:spPr/>
        <p:txBody>
          <a:bodyPr/>
          <a:lstStyle/>
          <a:p>
            <a:fld id="{BCD5A6D3-8552-4047-9C91-9C32B799A33B}" type="slidenum">
              <a:rPr lang="en-US" smtClean="0"/>
              <a:t>6</a:t>
            </a:fld>
            <a:endParaRPr lang="en-US" dirty="0"/>
          </a:p>
        </p:txBody>
      </p:sp>
    </p:spTree>
    <p:extLst>
      <p:ext uri="{BB962C8B-B14F-4D97-AF65-F5344CB8AC3E}">
        <p14:creationId xmlns:p14="http://schemas.microsoft.com/office/powerpoint/2010/main" val="250459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sz="1200" dirty="0" smtClean="0">
                <a:latin typeface="Trebuchet MS"/>
                <a:cs typeface="Trebuchet MS"/>
              </a:rPr>
              <a:t>***Usability is on its most basic level trying to understand how users can perform a task in the most efficient and stress-free manner possible for the user***</a:t>
            </a:r>
          </a:p>
          <a:p>
            <a:endParaRPr lang="en-US" baseline="0" dirty="0" smtClean="0"/>
          </a:p>
          <a:p>
            <a:r>
              <a:rPr lang="en-US" baseline="0" dirty="0" smtClean="0"/>
              <a:t>Brain is efficient and always tries to maximize efficiency as well as minimize use. </a:t>
            </a:r>
          </a:p>
          <a:p>
            <a:endParaRPr lang="en-US" baseline="0" dirty="0" smtClean="0"/>
          </a:p>
          <a:p>
            <a:pPr eaLnBrk="1" hangingPunct="1"/>
            <a:r>
              <a:rPr lang="en-US" dirty="0" smtClean="0">
                <a:latin typeface="Verdana" charset="0"/>
              </a:rPr>
              <a:t>Humans are also pattern seekers, so the brain will often </a:t>
            </a:r>
            <a:r>
              <a:rPr lang="ja-JP" altLang="en-US" dirty="0" smtClean="0">
                <a:latin typeface="Verdana" charset="0"/>
              </a:rPr>
              <a:t>“</a:t>
            </a:r>
            <a:r>
              <a:rPr lang="en-US" altLang="ja-JP" dirty="0" smtClean="0">
                <a:latin typeface="Verdana" charset="0"/>
              </a:rPr>
              <a:t>fill in</a:t>
            </a:r>
            <a:r>
              <a:rPr lang="ja-JP" altLang="en-US" dirty="0" smtClean="0">
                <a:latin typeface="Verdana" charset="0"/>
              </a:rPr>
              <a:t>”</a:t>
            </a:r>
            <a:r>
              <a:rPr lang="en-US" altLang="ja-JP" dirty="0" smtClean="0">
                <a:latin typeface="Verdana" charset="0"/>
              </a:rPr>
              <a:t> information when it can; for example, we can often read a word or sentence with portions missing and still understand the word or sentence. </a:t>
            </a:r>
            <a:br>
              <a:rPr lang="en-US" altLang="ja-JP" dirty="0" smtClean="0">
                <a:latin typeface="Verdana" charset="0"/>
              </a:rPr>
            </a:br>
            <a:endParaRPr lang="en-US" altLang="ja-JP" dirty="0" smtClean="0">
              <a:latin typeface="Verdana" charset="0"/>
            </a:endParaRPr>
          </a:p>
          <a:p>
            <a:pPr eaLnBrk="1" hangingPunct="1"/>
            <a:r>
              <a:rPr lang="en-US" dirty="0" smtClean="0">
                <a:latin typeface="Verdana" charset="0"/>
              </a:rPr>
              <a:t>Humans are also change detectors. Humans are rarely satisfied, so we are trying to improve.</a:t>
            </a:r>
            <a:br>
              <a:rPr lang="en-US" dirty="0" smtClean="0">
                <a:latin typeface="Verdana" charset="0"/>
              </a:rPr>
            </a:br>
            <a:endParaRPr lang="en-US" baseline="0" dirty="0" smtClean="0"/>
          </a:p>
        </p:txBody>
      </p:sp>
      <p:sp>
        <p:nvSpPr>
          <p:cNvPr id="4" name="Slide Number Placeholder 3"/>
          <p:cNvSpPr>
            <a:spLocks noGrp="1"/>
          </p:cNvSpPr>
          <p:nvPr>
            <p:ph type="sldNum" sz="quarter" idx="10"/>
          </p:nvPr>
        </p:nvSpPr>
        <p:spPr/>
        <p:txBody>
          <a:bodyPr/>
          <a:lstStyle/>
          <a:p>
            <a:fld id="{BCD5A6D3-8552-4047-9C91-9C32B799A33B}" type="slidenum">
              <a:rPr lang="en-US" smtClean="0"/>
              <a:t>7</a:t>
            </a:fld>
            <a:endParaRPr lang="en-US" dirty="0"/>
          </a:p>
        </p:txBody>
      </p:sp>
    </p:spTree>
    <p:extLst>
      <p:ext uri="{BB962C8B-B14F-4D97-AF65-F5344CB8AC3E}">
        <p14:creationId xmlns:p14="http://schemas.microsoft.com/office/powerpoint/2010/main" val="106033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21437" eaLnBrk="1" fontAlgn="auto" hangingPunct="1">
              <a:spcBef>
                <a:spcPts val="0"/>
              </a:spcBef>
              <a:spcAft>
                <a:spcPts val="0"/>
              </a:spcAft>
              <a:buClrTx/>
              <a:buSzTx/>
              <a:defRPr/>
            </a:pPr>
            <a:endParaRPr lang="en-US" baseline="0" dirty="0" smtClean="0"/>
          </a:p>
        </p:txBody>
      </p:sp>
      <p:sp>
        <p:nvSpPr>
          <p:cNvPr id="4" name="Slide Number Placeholder 3"/>
          <p:cNvSpPr>
            <a:spLocks noGrp="1"/>
          </p:cNvSpPr>
          <p:nvPr>
            <p:ph type="sldNum" sz="quarter" idx="10"/>
          </p:nvPr>
        </p:nvSpPr>
        <p:spPr/>
        <p:txBody>
          <a:bodyPr/>
          <a:lstStyle/>
          <a:p>
            <a:fld id="{BCD5A6D3-8552-4047-9C91-9C32B799A33B}" type="slidenum">
              <a:rPr lang="en-US" smtClean="0"/>
              <a:t>8</a:t>
            </a:fld>
            <a:endParaRPr lang="en-US" dirty="0"/>
          </a:p>
        </p:txBody>
      </p:sp>
    </p:spTree>
    <p:extLst>
      <p:ext uri="{BB962C8B-B14F-4D97-AF65-F5344CB8AC3E}">
        <p14:creationId xmlns:p14="http://schemas.microsoft.com/office/powerpoint/2010/main" val="328524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charset="0"/>
                <a:ea typeface="+mn-ea"/>
                <a:cs typeface="+mn-cs"/>
              </a:rPr>
              <a:t>The fourth? Fifth wheel of my now… utterly redundant HCD VEN is the audience. </a:t>
            </a:r>
          </a:p>
          <a:p>
            <a:r>
              <a:rPr lang="en-US" sz="1200" kern="1200" dirty="0" smtClean="0">
                <a:solidFill>
                  <a:schemeClr val="tx1"/>
                </a:solidFill>
                <a:effectLst/>
                <a:latin typeface="Times" charset="0"/>
                <a:ea typeface="+mn-ea"/>
                <a:cs typeface="+mn-cs"/>
              </a:rPr>
              <a:t> </a:t>
            </a:r>
          </a:p>
          <a:p>
            <a:r>
              <a:rPr lang="en-US" sz="1200" kern="1200" dirty="0" smtClean="0">
                <a:solidFill>
                  <a:schemeClr val="tx1"/>
                </a:solidFill>
                <a:effectLst/>
                <a:latin typeface="Times" charset="0"/>
                <a:ea typeface="+mn-ea"/>
                <a:cs typeface="+mn-cs"/>
              </a:rPr>
              <a:t>A measure of your success in telling a good story is the audience’s ability to repeat it.</a:t>
            </a:r>
          </a:p>
          <a:p>
            <a:r>
              <a:rPr lang="en-US" sz="1200" kern="1200" dirty="0" smtClean="0">
                <a:solidFill>
                  <a:schemeClr val="tx1"/>
                </a:solidFill>
                <a:effectLst/>
                <a:latin typeface="Times" charset="0"/>
                <a:ea typeface="+mn-ea"/>
                <a:cs typeface="+mn-cs"/>
              </a:rPr>
              <a:t> </a:t>
            </a:r>
          </a:p>
          <a:p>
            <a:r>
              <a:rPr lang="en-US" sz="1200" kern="1200" dirty="0" smtClean="0">
                <a:solidFill>
                  <a:schemeClr val="tx1"/>
                </a:solidFill>
                <a:effectLst/>
                <a:latin typeface="Times" charset="0"/>
                <a:ea typeface="+mn-ea"/>
                <a:cs typeface="+mn-cs"/>
              </a:rPr>
              <a:t>for the audience to fully appreciate and understand your story, you have to be conscious of the forum in which your tale is told. The scale and language is all important. </a:t>
            </a:r>
          </a:p>
          <a:p>
            <a:r>
              <a:rPr lang="en-US" sz="1200" kern="1200" dirty="0" smtClean="0">
                <a:solidFill>
                  <a:schemeClr val="tx1"/>
                </a:solidFill>
                <a:effectLst/>
                <a:latin typeface="Times" charset="0"/>
                <a:ea typeface="+mn-ea"/>
                <a:cs typeface="+mn-cs"/>
              </a:rPr>
              <a:t> </a:t>
            </a:r>
          </a:p>
          <a:p>
            <a:r>
              <a:rPr lang="en-US" sz="1200" kern="1200" dirty="0" smtClean="0">
                <a:solidFill>
                  <a:schemeClr val="tx1"/>
                </a:solidFill>
                <a:effectLst/>
                <a:latin typeface="Times" charset="0"/>
                <a:ea typeface="+mn-ea"/>
                <a:cs typeface="+mn-cs"/>
              </a:rPr>
              <a:t>Like a lot of projects and products we work on, Screenplays cost a ton of money and effort to produce, and the outcome can never be certain until a finished product is put in front of an audience. </a:t>
            </a:r>
          </a:p>
          <a:p>
            <a:r>
              <a:rPr lang="en-US" sz="1200" kern="1200" dirty="0" smtClean="0">
                <a:solidFill>
                  <a:schemeClr val="tx1"/>
                </a:solidFill>
                <a:effectLst/>
                <a:latin typeface="Times" charset="0"/>
                <a:ea typeface="+mn-ea"/>
                <a:cs typeface="+mn-cs"/>
              </a:rPr>
              <a:t> </a:t>
            </a:r>
          </a:p>
          <a:p>
            <a:r>
              <a:rPr lang="en-US" sz="1200" kern="1200" dirty="0" smtClean="0">
                <a:solidFill>
                  <a:schemeClr val="tx1"/>
                </a:solidFill>
                <a:effectLst/>
                <a:latin typeface="Times" charset="0"/>
                <a:ea typeface="+mn-ea"/>
                <a:cs typeface="+mn-cs"/>
              </a:rPr>
              <a:t>So, how do you get that audience to pay attention?</a:t>
            </a:r>
            <a:endParaRPr lang="en-US" dirty="0" smtClean="0"/>
          </a:p>
          <a:p>
            <a:r>
              <a:rPr lang="en-US" dirty="0" smtClean="0"/>
              <a:t>What is your role in engaging</a:t>
            </a:r>
            <a:r>
              <a:rPr lang="en-US" baseline="0" dirty="0" smtClean="0"/>
              <a:t> them?</a:t>
            </a:r>
            <a:endParaRPr lang="en-US" dirty="0" smtClean="0"/>
          </a:p>
          <a:p>
            <a:endParaRPr lang="en-US" dirty="0"/>
          </a:p>
        </p:txBody>
      </p:sp>
      <p:sp>
        <p:nvSpPr>
          <p:cNvPr id="4" name="Slide Number Placeholder 3"/>
          <p:cNvSpPr>
            <a:spLocks noGrp="1"/>
          </p:cNvSpPr>
          <p:nvPr>
            <p:ph type="sldNum" sz="quarter" idx="10"/>
          </p:nvPr>
        </p:nvSpPr>
        <p:spPr/>
        <p:txBody>
          <a:bodyPr/>
          <a:lstStyle/>
          <a:p>
            <a:fld id="{A037AC93-D07D-8D44-8E31-236AA1DA6995}" type="slidenum">
              <a:rPr lang="en-US" altLang="en-US" smtClean="0"/>
              <a:pPr/>
              <a:t>48</a:t>
            </a:fld>
            <a:endParaRPr lang="en-US" altLang="en-US"/>
          </a:p>
        </p:txBody>
      </p:sp>
    </p:spTree>
    <p:extLst>
      <p:ext uri="{BB962C8B-B14F-4D97-AF65-F5344CB8AC3E}">
        <p14:creationId xmlns:p14="http://schemas.microsoft.com/office/powerpoint/2010/main" val="121112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8217F6C-2E75-4134-ABB5-159673945BC4}" type="slidenum">
              <a:rPr lang="en-IN" smtClean="0"/>
              <a:t>109</a:t>
            </a:fld>
            <a:endParaRPr lang="en-IN"/>
          </a:p>
        </p:txBody>
      </p:sp>
    </p:spTree>
    <p:extLst>
      <p:ext uri="{BB962C8B-B14F-4D97-AF65-F5344CB8AC3E}">
        <p14:creationId xmlns:p14="http://schemas.microsoft.com/office/powerpoint/2010/main" val="382422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8217F6C-2E75-4134-ABB5-159673945BC4}" type="slidenum">
              <a:rPr lang="en-IN" smtClean="0"/>
              <a:t>121</a:t>
            </a:fld>
            <a:endParaRPr lang="en-IN"/>
          </a:p>
        </p:txBody>
      </p:sp>
    </p:spTree>
    <p:extLst>
      <p:ext uri="{BB962C8B-B14F-4D97-AF65-F5344CB8AC3E}">
        <p14:creationId xmlns:p14="http://schemas.microsoft.com/office/powerpoint/2010/main" val="2268917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8217F6C-2E75-4134-ABB5-159673945BC4}" type="slidenum">
              <a:rPr lang="en-IN" smtClean="0"/>
              <a:t>129</a:t>
            </a:fld>
            <a:endParaRPr lang="en-IN"/>
          </a:p>
        </p:txBody>
      </p:sp>
    </p:spTree>
    <p:extLst>
      <p:ext uri="{BB962C8B-B14F-4D97-AF65-F5344CB8AC3E}">
        <p14:creationId xmlns:p14="http://schemas.microsoft.com/office/powerpoint/2010/main" val="1626416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8217F6C-2E75-4134-ABB5-159673945BC4}" type="slidenum">
              <a:rPr lang="en-IN" smtClean="0"/>
              <a:t>146</a:t>
            </a:fld>
            <a:endParaRPr lang="en-IN"/>
          </a:p>
        </p:txBody>
      </p:sp>
    </p:spTree>
    <p:extLst>
      <p:ext uri="{BB962C8B-B14F-4D97-AF65-F5344CB8AC3E}">
        <p14:creationId xmlns:p14="http://schemas.microsoft.com/office/powerpoint/2010/main" val="333553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417815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68256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8717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421789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7397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1503073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3403923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444339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icture 100">
    <p:spTree>
      <p:nvGrpSpPr>
        <p:cNvPr id="1" name=""/>
        <p:cNvGrpSpPr/>
        <p:nvPr/>
      </p:nvGrpSpPr>
      <p:grpSpPr>
        <a:xfrm>
          <a:off x="0" y="0"/>
          <a:ext cx="0" cy="0"/>
          <a:chOff x="0" y="0"/>
          <a:chExt cx="0" cy="0"/>
        </a:xfrm>
      </p:grpSpPr>
      <p:sp>
        <p:nvSpPr>
          <p:cNvPr id="5" name="Rechteck 4"/>
          <p:cNvSpPr/>
          <p:nvPr userDrawn="1"/>
        </p:nvSpPr>
        <p:spPr bwMode="auto">
          <a:xfrm>
            <a:off x="1132801" y="1404148"/>
            <a:ext cx="9926400" cy="4572480"/>
          </a:xfrm>
          <a:prstGeom prst="rect">
            <a:avLst/>
          </a:prstGeom>
          <a:solidFill>
            <a:srgbClr val="F0F0F0"/>
          </a:solidFill>
          <a:ln>
            <a:noFill/>
          </a:ln>
          <a:effectLst>
            <a:outerShdw blurRad="101600" dist="25400" dir="5400000" algn="t" rotWithShape="0">
              <a:prstClr val="black">
                <a:alpha val="50000"/>
              </a:prstClr>
            </a:outerShdw>
          </a:effectLst>
          <a:extLst/>
        </p:spPr>
        <p:txBody>
          <a:bodyPr lIns="0" tIns="0" rIns="0" bIns="0"/>
          <a:lstStyle/>
          <a:p>
            <a:pPr>
              <a:tabLst>
                <a:tab pos="656722" algn="l"/>
                <a:tab pos="1313444" algn="l"/>
                <a:tab pos="1970166" algn="l"/>
                <a:tab pos="2626888" algn="l"/>
                <a:tab pos="3283610" algn="l"/>
                <a:tab pos="3940332" algn="l"/>
                <a:tab pos="4597055" algn="l"/>
                <a:tab pos="5253777" algn="l"/>
                <a:tab pos="5910499" algn="l"/>
                <a:tab pos="6567221" algn="l"/>
                <a:tab pos="7223943" algn="l"/>
              </a:tabLst>
              <a:defRPr/>
            </a:pPr>
            <a:endParaRPr lang="de-DE" sz="1633" dirty="0"/>
          </a:p>
        </p:txBody>
      </p:sp>
      <p:sp>
        <p:nvSpPr>
          <p:cNvPr id="4" name="Bildplatzhalter 3"/>
          <p:cNvSpPr>
            <a:spLocks noGrp="1"/>
          </p:cNvSpPr>
          <p:nvPr>
            <p:ph type="pic" sz="quarter" idx="13" hasCustomPrompt="1"/>
          </p:nvPr>
        </p:nvSpPr>
        <p:spPr>
          <a:xfrm>
            <a:off x="1132801" y="1404148"/>
            <a:ext cx="9926400" cy="4572480"/>
          </a:xfrm>
          <a:prstGeom prst="rect">
            <a:avLst/>
          </a:prstGeom>
          <a:noFill/>
        </p:spPr>
        <p:txBody>
          <a:bodyPr/>
          <a:lstStyle>
            <a:lvl1pPr marL="195955" indent="-195955">
              <a:lnSpc>
                <a:spcPct val="120000"/>
              </a:lnSpc>
              <a:spcAft>
                <a:spcPts val="0"/>
              </a:spcAft>
              <a:defRPr sz="1633" baseline="0">
                <a:latin typeface="Trebuchet MS" pitchFamily="34" charset="0"/>
              </a:defRPr>
            </a:lvl1pPr>
          </a:lstStyle>
          <a:p>
            <a:pPr lvl="0"/>
            <a:r>
              <a:rPr lang="de-DE" noProof="0" dirty="0" err="1" smtClean="0"/>
              <a:t>picture</a:t>
            </a:r>
            <a:r>
              <a:rPr lang="de-DE" noProof="0" dirty="0" smtClean="0"/>
              <a:t>, </a:t>
            </a:r>
            <a:r>
              <a:rPr lang="de-DE" noProof="0" dirty="0" err="1" smtClean="0"/>
              <a:t>click</a:t>
            </a:r>
            <a:r>
              <a:rPr lang="de-DE" noProof="0" dirty="0" smtClean="0"/>
              <a:t> to </a:t>
            </a:r>
            <a:r>
              <a:rPr lang="de-DE" noProof="0" dirty="0" err="1" smtClean="0"/>
              <a:t>edit</a:t>
            </a:r>
            <a:endParaRPr lang="de-DE" noProof="0" dirty="0"/>
          </a:p>
        </p:txBody>
      </p:sp>
    </p:spTree>
    <p:extLst>
      <p:ext uri="{BB962C8B-B14F-4D97-AF65-F5344CB8AC3E}">
        <p14:creationId xmlns:p14="http://schemas.microsoft.com/office/powerpoint/2010/main" val="1927149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100">
    <p:spTree>
      <p:nvGrpSpPr>
        <p:cNvPr id="1" name=""/>
        <p:cNvGrpSpPr/>
        <p:nvPr/>
      </p:nvGrpSpPr>
      <p:grpSpPr>
        <a:xfrm>
          <a:off x="0" y="0"/>
          <a:ext cx="0" cy="0"/>
          <a:chOff x="0" y="0"/>
          <a:chExt cx="0" cy="0"/>
        </a:xfrm>
      </p:grpSpPr>
      <p:sp>
        <p:nvSpPr>
          <p:cNvPr id="6" name="Rechteck 5"/>
          <p:cNvSpPr/>
          <p:nvPr userDrawn="1"/>
        </p:nvSpPr>
        <p:spPr bwMode="auto">
          <a:xfrm>
            <a:off x="1132044" y="2220781"/>
            <a:ext cx="9927156" cy="13063"/>
          </a:xfrm>
          <a:prstGeom prst="rect">
            <a:avLst/>
          </a:prstGeom>
          <a:solidFill>
            <a:srgbClr val="F0F0F0"/>
          </a:solidFill>
          <a:ln>
            <a:noFill/>
          </a:ln>
          <a:effectLst/>
          <a:extLst/>
        </p:spPr>
        <p:txBody>
          <a:bodyPr lIns="0" tIns="0" rIns="0" bIns="0"/>
          <a:lstStyle>
            <a:defPPr>
              <a:defRPr lang="en-GB"/>
            </a:defPPr>
            <a:lvl1pPr algn="l" defTabSz="449263" rtl="0" fontAlgn="base" hangingPunct="0">
              <a:lnSpc>
                <a:spcPct val="97000"/>
              </a:lnSpc>
              <a:spcBef>
                <a:spcPct val="0"/>
              </a:spcBef>
              <a:spcAft>
                <a:spcPct val="0"/>
              </a:spcAft>
              <a:buClr>
                <a:srgbClr val="000000"/>
              </a:buClr>
              <a:buSzPct val="100000"/>
              <a:buFont typeface="Times New Roman" pitchFamily="16" charset="0"/>
              <a:defRPr sz="3300" b="1" kern="1200">
                <a:solidFill>
                  <a:srgbClr val="000000"/>
                </a:solidFill>
                <a:latin typeface="Trebuchet MS" pitchFamily="32" charset="0"/>
                <a:ea typeface="+mn-ea"/>
                <a:cs typeface="Arial Unicode MS" charset="0"/>
              </a:defRPr>
            </a:lvl1pPr>
            <a:lvl2pPr marL="742950" indent="-285750" algn="l" defTabSz="449263" rtl="0" fontAlgn="base" hangingPunct="0">
              <a:lnSpc>
                <a:spcPct val="97000"/>
              </a:lnSpc>
              <a:spcBef>
                <a:spcPct val="0"/>
              </a:spcBef>
              <a:spcAft>
                <a:spcPct val="0"/>
              </a:spcAft>
              <a:buClr>
                <a:srgbClr val="000000"/>
              </a:buClr>
              <a:buSzPct val="100000"/>
              <a:buFont typeface="Times New Roman" pitchFamily="16" charset="0"/>
              <a:defRPr sz="3300" b="1" kern="1200">
                <a:solidFill>
                  <a:srgbClr val="000000"/>
                </a:solidFill>
                <a:latin typeface="Trebuchet MS" pitchFamily="32" charset="0"/>
                <a:ea typeface="+mn-ea"/>
                <a:cs typeface="Arial Unicode MS" charset="0"/>
              </a:defRPr>
            </a:lvl2pPr>
            <a:lvl3pPr marL="1143000" indent="-228600" algn="l" defTabSz="449263" rtl="0" fontAlgn="base" hangingPunct="0">
              <a:lnSpc>
                <a:spcPct val="97000"/>
              </a:lnSpc>
              <a:spcBef>
                <a:spcPct val="0"/>
              </a:spcBef>
              <a:spcAft>
                <a:spcPct val="0"/>
              </a:spcAft>
              <a:buClr>
                <a:srgbClr val="000000"/>
              </a:buClr>
              <a:buSzPct val="100000"/>
              <a:buFont typeface="Times New Roman" pitchFamily="16" charset="0"/>
              <a:defRPr sz="3300" b="1" kern="1200">
                <a:solidFill>
                  <a:srgbClr val="000000"/>
                </a:solidFill>
                <a:latin typeface="Trebuchet MS" pitchFamily="32" charset="0"/>
                <a:ea typeface="+mn-ea"/>
                <a:cs typeface="Arial Unicode MS" charset="0"/>
              </a:defRPr>
            </a:lvl3pPr>
            <a:lvl4pPr marL="1600200" indent="-228600" algn="l" defTabSz="449263" rtl="0" fontAlgn="base" hangingPunct="0">
              <a:lnSpc>
                <a:spcPct val="97000"/>
              </a:lnSpc>
              <a:spcBef>
                <a:spcPct val="0"/>
              </a:spcBef>
              <a:spcAft>
                <a:spcPct val="0"/>
              </a:spcAft>
              <a:buClr>
                <a:srgbClr val="000000"/>
              </a:buClr>
              <a:buSzPct val="100000"/>
              <a:buFont typeface="Times New Roman" pitchFamily="16" charset="0"/>
              <a:defRPr sz="3300" b="1" kern="1200">
                <a:solidFill>
                  <a:srgbClr val="000000"/>
                </a:solidFill>
                <a:latin typeface="Trebuchet MS" pitchFamily="32" charset="0"/>
                <a:ea typeface="+mn-ea"/>
                <a:cs typeface="Arial Unicode MS" charset="0"/>
              </a:defRPr>
            </a:lvl4pPr>
            <a:lvl5pPr marL="2057400" indent="-228600" algn="l" defTabSz="449263" rtl="0" fontAlgn="base" hangingPunct="0">
              <a:lnSpc>
                <a:spcPct val="97000"/>
              </a:lnSpc>
              <a:spcBef>
                <a:spcPct val="0"/>
              </a:spcBef>
              <a:spcAft>
                <a:spcPct val="0"/>
              </a:spcAft>
              <a:buClr>
                <a:srgbClr val="000000"/>
              </a:buClr>
              <a:buSzPct val="100000"/>
              <a:buFont typeface="Times New Roman" pitchFamily="16" charset="0"/>
              <a:defRPr sz="3300" b="1" kern="1200">
                <a:solidFill>
                  <a:srgbClr val="000000"/>
                </a:solidFill>
                <a:latin typeface="Trebuchet MS" pitchFamily="32" charset="0"/>
                <a:ea typeface="+mn-ea"/>
                <a:cs typeface="Arial Unicode MS" charset="0"/>
              </a:defRPr>
            </a:lvl5pPr>
            <a:lvl6pPr marL="2286000" algn="l" defTabSz="914400" rtl="0" eaLnBrk="1" latinLnBrk="0" hangingPunct="1">
              <a:defRPr sz="3300" b="1" kern="1200">
                <a:solidFill>
                  <a:srgbClr val="000000"/>
                </a:solidFill>
                <a:latin typeface="Trebuchet MS" pitchFamily="32" charset="0"/>
                <a:ea typeface="+mn-ea"/>
                <a:cs typeface="Arial Unicode MS" charset="0"/>
              </a:defRPr>
            </a:lvl6pPr>
            <a:lvl7pPr marL="2743200" algn="l" defTabSz="914400" rtl="0" eaLnBrk="1" latinLnBrk="0" hangingPunct="1">
              <a:defRPr sz="3300" b="1" kern="1200">
                <a:solidFill>
                  <a:srgbClr val="000000"/>
                </a:solidFill>
                <a:latin typeface="Trebuchet MS" pitchFamily="32" charset="0"/>
                <a:ea typeface="+mn-ea"/>
                <a:cs typeface="Arial Unicode MS" charset="0"/>
              </a:defRPr>
            </a:lvl7pPr>
            <a:lvl8pPr marL="3200400" algn="l" defTabSz="914400" rtl="0" eaLnBrk="1" latinLnBrk="0" hangingPunct="1">
              <a:defRPr sz="3300" b="1" kern="1200">
                <a:solidFill>
                  <a:srgbClr val="000000"/>
                </a:solidFill>
                <a:latin typeface="Trebuchet MS" pitchFamily="32" charset="0"/>
                <a:ea typeface="+mn-ea"/>
                <a:cs typeface="Arial Unicode MS" charset="0"/>
              </a:defRPr>
            </a:lvl8pPr>
            <a:lvl9pPr marL="3657600" algn="l" defTabSz="914400" rtl="0" eaLnBrk="1" latinLnBrk="0" hangingPunct="1">
              <a:defRPr sz="3300" b="1" kern="1200">
                <a:solidFill>
                  <a:srgbClr val="000000"/>
                </a:solidFill>
                <a:latin typeface="Trebuchet MS" pitchFamily="32" charset="0"/>
                <a:ea typeface="+mn-ea"/>
                <a:cs typeface="Arial Unicode MS" charset="0"/>
              </a:defRPr>
            </a:lvl9pPr>
          </a:lstStyle>
          <a:p>
            <a:pPr>
              <a:tabLst>
                <a:tab pos="656722" algn="l"/>
                <a:tab pos="1313444" algn="l"/>
                <a:tab pos="1970166" algn="l"/>
                <a:tab pos="2626888" algn="l"/>
                <a:tab pos="3283610" algn="l"/>
                <a:tab pos="3940332" algn="l"/>
                <a:tab pos="4597055" algn="l"/>
                <a:tab pos="5253777" algn="l"/>
                <a:tab pos="5910499" algn="l"/>
                <a:tab pos="6567221" algn="l"/>
                <a:tab pos="7223943" algn="l"/>
              </a:tabLst>
              <a:defRPr/>
            </a:pPr>
            <a:endParaRPr lang="de-DE" sz="2994" smtClean="0"/>
          </a:p>
        </p:txBody>
      </p:sp>
      <p:sp>
        <p:nvSpPr>
          <p:cNvPr id="2" name="Titel 1"/>
          <p:cNvSpPr>
            <a:spLocks noGrp="1"/>
          </p:cNvSpPr>
          <p:nvPr>
            <p:ph type="title" hasCustomPrompt="1"/>
          </p:nvPr>
        </p:nvSpPr>
        <p:spPr>
          <a:xfrm>
            <a:off x="1132800" y="1404149"/>
            <a:ext cx="9926401" cy="522537"/>
          </a:xfrm>
          <a:prstGeom prst="rect">
            <a:avLst/>
          </a:prstGeom>
        </p:spPr>
        <p:txBody>
          <a:bodyPr/>
          <a:lstStyle>
            <a:lvl1pPr algn="l">
              <a:lnSpc>
                <a:spcPct val="90000"/>
              </a:lnSpc>
              <a:defRPr sz="2903" b="1" baseline="0">
                <a:solidFill>
                  <a:srgbClr val="000000"/>
                </a:solidFill>
                <a:latin typeface="Trebuchet MS" pitchFamily="34" charset="0"/>
              </a:defRPr>
            </a:lvl1pPr>
          </a:lstStyle>
          <a:p>
            <a:r>
              <a:rPr lang="de-DE" dirty="0" err="1" smtClean="0"/>
              <a:t>headline</a:t>
            </a:r>
            <a:r>
              <a:rPr lang="de-DE" dirty="0" smtClean="0"/>
              <a:t>, </a:t>
            </a:r>
            <a:r>
              <a:rPr lang="de-DE" dirty="0" err="1" smtClean="0"/>
              <a:t>click</a:t>
            </a:r>
            <a:r>
              <a:rPr lang="de-DE" dirty="0" smtClean="0"/>
              <a:t> </a:t>
            </a:r>
            <a:r>
              <a:rPr lang="de-DE" dirty="0" err="1" smtClean="0"/>
              <a:t>to</a:t>
            </a:r>
            <a:r>
              <a:rPr lang="de-DE" dirty="0" smtClean="0"/>
              <a:t> </a:t>
            </a:r>
            <a:r>
              <a:rPr lang="de-DE" dirty="0" err="1" smtClean="0"/>
              <a:t>edit</a:t>
            </a:r>
            <a:endParaRPr lang="de-DE" dirty="0"/>
          </a:p>
        </p:txBody>
      </p:sp>
      <p:sp>
        <p:nvSpPr>
          <p:cNvPr id="8" name="Inhaltsplatzhalter 7"/>
          <p:cNvSpPr>
            <a:spLocks noGrp="1"/>
          </p:cNvSpPr>
          <p:nvPr>
            <p:ph sz="quarter" idx="10" hasCustomPrompt="1"/>
          </p:nvPr>
        </p:nvSpPr>
        <p:spPr>
          <a:xfrm>
            <a:off x="1132801" y="2318643"/>
            <a:ext cx="9926400" cy="3527357"/>
          </a:xfrm>
          <a:prstGeom prst="rect">
            <a:avLst/>
          </a:prstGeom>
        </p:spPr>
        <p:txBody>
          <a:bodyPr/>
          <a:lstStyle>
            <a:lvl1pPr marL="195955" indent="-195955">
              <a:lnSpc>
                <a:spcPct val="120000"/>
              </a:lnSpc>
              <a:spcAft>
                <a:spcPts val="816"/>
              </a:spcAft>
              <a:defRPr sz="1633" baseline="0">
                <a:latin typeface="Trebuchet MS" pitchFamily="34" charset="0"/>
              </a:defRPr>
            </a:lvl1pPr>
            <a:lvl2pPr marL="195955" indent="-195955">
              <a:lnSpc>
                <a:spcPct val="120000"/>
              </a:lnSpc>
              <a:spcAft>
                <a:spcPts val="0"/>
              </a:spcAft>
              <a:defRPr sz="1633"/>
            </a:lvl2pPr>
            <a:lvl3pPr marL="195955" indent="-195955">
              <a:lnSpc>
                <a:spcPct val="120000"/>
              </a:lnSpc>
              <a:spcAft>
                <a:spcPts val="0"/>
              </a:spcAft>
              <a:defRPr sz="1633"/>
            </a:lvl3pPr>
            <a:lvl4pPr marL="195955" indent="-195955">
              <a:lnSpc>
                <a:spcPct val="120000"/>
              </a:lnSpc>
              <a:spcAft>
                <a:spcPts val="0"/>
              </a:spcAft>
              <a:defRPr sz="1633"/>
            </a:lvl4pPr>
            <a:lvl5pPr marL="195955" indent="-195955">
              <a:lnSpc>
                <a:spcPct val="120000"/>
              </a:lnSpc>
              <a:spcAft>
                <a:spcPts val="0"/>
              </a:spcAft>
              <a:defRPr sz="1633"/>
            </a:lvl5pPr>
          </a:lstStyle>
          <a:p>
            <a:pPr lvl="0"/>
            <a:r>
              <a:rPr lang="de-DE" dirty="0" err="1" smtClean="0"/>
              <a:t>content</a:t>
            </a:r>
            <a:r>
              <a:rPr lang="de-DE" dirty="0" smtClean="0"/>
              <a:t>, </a:t>
            </a:r>
            <a:r>
              <a:rPr lang="de-DE" dirty="0" err="1" smtClean="0"/>
              <a:t>click</a:t>
            </a:r>
            <a:r>
              <a:rPr lang="de-DE" dirty="0" smtClean="0"/>
              <a:t> </a:t>
            </a:r>
            <a:r>
              <a:rPr lang="de-DE" dirty="0" err="1" smtClean="0"/>
              <a:t>to</a:t>
            </a:r>
            <a:r>
              <a:rPr lang="de-DE" dirty="0" smtClean="0"/>
              <a:t> </a:t>
            </a:r>
            <a:r>
              <a:rPr lang="de-DE" dirty="0" err="1" smtClean="0"/>
              <a:t>edit</a:t>
            </a:r>
            <a:endParaRPr lang="de-DE" dirty="0" smtClean="0"/>
          </a:p>
        </p:txBody>
      </p:sp>
      <p:sp>
        <p:nvSpPr>
          <p:cNvPr id="12" name="Textplatzhalter 11"/>
          <p:cNvSpPr>
            <a:spLocks noGrp="1"/>
          </p:cNvSpPr>
          <p:nvPr>
            <p:ph type="body" sz="quarter" idx="11" hasCustomPrompt="1"/>
          </p:nvPr>
        </p:nvSpPr>
        <p:spPr>
          <a:xfrm>
            <a:off x="1133652" y="1796220"/>
            <a:ext cx="9925549" cy="326585"/>
          </a:xfrm>
          <a:prstGeom prst="rect">
            <a:avLst/>
          </a:prstGeom>
        </p:spPr>
        <p:txBody>
          <a:bodyPr/>
          <a:lstStyle>
            <a:lvl1pPr>
              <a:defRPr sz="1814">
                <a:solidFill>
                  <a:srgbClr val="969696"/>
                </a:solidFill>
                <a:latin typeface="Trebuchet MS" pitchFamily="34" charset="0"/>
              </a:defRPr>
            </a:lvl1pPr>
            <a:lvl2pPr>
              <a:defRPr sz="1996">
                <a:solidFill>
                  <a:srgbClr val="969696"/>
                </a:solidFill>
                <a:latin typeface="Trebuchet MS" pitchFamily="34" charset="0"/>
              </a:defRPr>
            </a:lvl2pPr>
            <a:lvl3pPr>
              <a:defRPr sz="1996">
                <a:solidFill>
                  <a:srgbClr val="969696"/>
                </a:solidFill>
                <a:latin typeface="Trebuchet MS" pitchFamily="34" charset="0"/>
              </a:defRPr>
            </a:lvl3pPr>
            <a:lvl4pPr>
              <a:defRPr sz="1996">
                <a:solidFill>
                  <a:srgbClr val="969696"/>
                </a:solidFill>
                <a:latin typeface="Trebuchet MS" pitchFamily="34" charset="0"/>
              </a:defRPr>
            </a:lvl4pPr>
            <a:lvl5pPr>
              <a:defRPr sz="1996">
                <a:solidFill>
                  <a:srgbClr val="969696"/>
                </a:solidFill>
                <a:latin typeface="Trebuchet MS" pitchFamily="34" charset="0"/>
              </a:defRPr>
            </a:lvl5pPr>
          </a:lstStyle>
          <a:p>
            <a:pPr lvl="0"/>
            <a:r>
              <a:rPr lang="de-DE" dirty="0" err="1" smtClean="0"/>
              <a:t>subheadline</a:t>
            </a:r>
            <a:r>
              <a:rPr lang="de-DE" dirty="0" smtClean="0"/>
              <a:t>, </a:t>
            </a:r>
            <a:r>
              <a:rPr lang="de-DE" dirty="0" err="1" smtClean="0"/>
              <a:t>click</a:t>
            </a:r>
            <a:r>
              <a:rPr lang="de-DE" dirty="0" smtClean="0"/>
              <a:t> </a:t>
            </a:r>
            <a:r>
              <a:rPr lang="de-DE" dirty="0" err="1" smtClean="0"/>
              <a:t>to</a:t>
            </a:r>
            <a:r>
              <a:rPr lang="de-DE" dirty="0" smtClean="0"/>
              <a:t> </a:t>
            </a:r>
            <a:r>
              <a:rPr lang="de-DE" dirty="0" err="1" smtClean="0"/>
              <a:t>edit</a:t>
            </a:r>
            <a:endParaRPr lang="de-DE" dirty="0" smtClean="0"/>
          </a:p>
        </p:txBody>
      </p:sp>
    </p:spTree>
    <p:extLst>
      <p:ext uri="{BB962C8B-B14F-4D97-AF65-F5344CB8AC3E}">
        <p14:creationId xmlns:p14="http://schemas.microsoft.com/office/powerpoint/2010/main" val="84821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AU"/>
          </a:p>
        </p:txBody>
      </p:sp>
      <p:sp>
        <p:nvSpPr>
          <p:cNvPr id="3" name="Chart Placeholder 2"/>
          <p:cNvSpPr>
            <a:spLocks noGrp="1"/>
          </p:cNvSpPr>
          <p:nvPr>
            <p:ph type="chart" idx="1"/>
          </p:nvPr>
        </p:nvSpPr>
        <p:spPr>
          <a:xfrm>
            <a:off x="914400" y="1981200"/>
            <a:ext cx="10363200" cy="4114800"/>
          </a:xfrm>
        </p:spPr>
        <p:txBody>
          <a:bodyPr/>
          <a:lstStyle/>
          <a:p>
            <a:pPr lvl="0"/>
            <a:endParaRPr lang="en-AU"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2844800" y="6553200"/>
            <a:ext cx="6502400" cy="304800"/>
          </a:xfrm>
          <a:prstGeom prst="rect">
            <a:avLst/>
          </a:prstGeom>
          <a:ln/>
        </p:spPr>
        <p:txBody>
          <a:bodyPr/>
          <a:lstStyle>
            <a:lvl1pPr>
              <a:defRPr/>
            </a:lvl1pPr>
          </a:lstStyle>
          <a:p>
            <a:pPr>
              <a:defRPr/>
            </a:pPr>
            <a:r>
              <a:rPr lang="en-US" smtClean="0"/>
              <a:t>Introduction to Storytelling    |    Liam Keogh • March 2016</a:t>
            </a:r>
            <a:endParaRPr lang="en-US"/>
          </a:p>
        </p:txBody>
      </p:sp>
      <p:sp>
        <p:nvSpPr>
          <p:cNvPr id="6" name="Rectangle 6"/>
          <p:cNvSpPr>
            <a:spLocks noGrp="1" noChangeArrowheads="1"/>
          </p:cNvSpPr>
          <p:nvPr>
            <p:ph type="sldNum" sz="quarter" idx="12"/>
          </p:nvPr>
        </p:nvSpPr>
        <p:spPr>
          <a:ln/>
        </p:spPr>
        <p:txBody>
          <a:bodyPr/>
          <a:lstStyle>
            <a:lvl1pPr>
              <a:defRPr/>
            </a:lvl1pPr>
          </a:lstStyle>
          <a:p>
            <a:fld id="{4C6A3244-FB90-B840-9E8C-EA7E7DCC792B}" type="slidenum">
              <a:rPr lang="en-US" altLang="en-US"/>
              <a:pPr/>
              <a:t>‹#›</a:t>
            </a:fld>
            <a:endParaRPr lang="en-US" altLang="en-US"/>
          </a:p>
        </p:txBody>
      </p:sp>
    </p:spTree>
    <p:extLst>
      <p:ext uri="{BB962C8B-B14F-4D97-AF65-F5344CB8AC3E}">
        <p14:creationId xmlns:p14="http://schemas.microsoft.com/office/powerpoint/2010/main" val="36050229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296085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8D4960-07FE-4E5C-83EA-859BE5EBF016}" type="datetimeFigureOut">
              <a:rPr lang="en-IN" smtClean="0"/>
              <a:t>29-06-2017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402427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8D4960-07FE-4E5C-83EA-859BE5EBF016}" type="datetimeFigureOut">
              <a:rPr lang="en-IN" smtClean="0"/>
              <a:t>29-06-2017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2460594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8D4960-07FE-4E5C-83EA-859BE5EBF016}" type="datetimeFigureOut">
              <a:rPr lang="en-IN" smtClean="0"/>
              <a:t>29-06-2017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258532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8D4960-07FE-4E5C-83EA-859BE5EBF016}" type="datetimeFigureOut">
              <a:rPr lang="en-IN" smtClean="0"/>
              <a:t>29-06-2017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293280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8D4960-07FE-4E5C-83EA-859BE5EBF016}" type="datetimeFigureOut">
              <a:rPr lang="en-IN" smtClean="0"/>
              <a:t>29-06-2017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235288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D4960-07FE-4E5C-83EA-859BE5EBF016}" type="datetimeFigureOut">
              <a:rPr lang="en-IN" smtClean="0"/>
              <a:t>29-06-2017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416548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8D4960-07FE-4E5C-83EA-859BE5EBF016}" type="datetimeFigureOut">
              <a:rPr lang="en-IN" smtClean="0"/>
              <a:t>29-06-2017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3338852-3894-4C1F-ABE8-5400436B2A0B}" type="slidenum">
              <a:rPr lang="en-IN" smtClean="0"/>
              <a:t>‹#›</a:t>
            </a:fld>
            <a:endParaRPr lang="en-IN"/>
          </a:p>
        </p:txBody>
      </p:sp>
    </p:spTree>
    <p:extLst>
      <p:ext uri="{BB962C8B-B14F-4D97-AF65-F5344CB8AC3E}">
        <p14:creationId xmlns:p14="http://schemas.microsoft.com/office/powerpoint/2010/main" val="1869421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8D4960-07FE-4E5C-83EA-859BE5EBF016}" type="datetimeFigureOut">
              <a:rPr lang="en-IN" smtClean="0"/>
              <a:t>29-06-2017</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338852-3894-4C1F-ABE8-5400436B2A0B}" type="slidenum">
              <a:rPr lang="en-IN" smtClean="0"/>
              <a:t>‹#›</a:t>
            </a:fld>
            <a:endParaRPr lang="en-IN"/>
          </a:p>
        </p:txBody>
      </p:sp>
    </p:spTree>
    <p:extLst>
      <p:ext uri="{BB962C8B-B14F-4D97-AF65-F5344CB8AC3E}">
        <p14:creationId xmlns:p14="http://schemas.microsoft.com/office/powerpoint/2010/main" val="422058492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WebAnalytics.docx" TargetMode="External"/><Relationship Id="rId2" Type="http://schemas.openxmlformats.org/officeDocument/2006/relationships/hyperlink" Target="UserResearchMethods.docx"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hyperlink" Target="http://www.cnn.com/"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usability.gov/what-and-why/user-research.html"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thenextweb.com/wp-content/blogs.dir/1/files/2015/04/black.jpg" TargetMode="Externa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paletton.com/#uid=1000u0kllllaFw0g0qFqFg0w0aF" TargetMode="External"/><Relationship Id="rId2" Type="http://schemas.openxmlformats.org/officeDocument/2006/relationships/hyperlink" Target="https://color.adobe.com/create/color-wheel/" TargetMode="External"/><Relationship Id="rId1" Type="http://schemas.openxmlformats.org/officeDocument/2006/relationships/slideLayout" Target="../slideLayouts/slideLayout2.xml"/><Relationship Id="rId4" Type="http://schemas.openxmlformats.org/officeDocument/2006/relationships/hyperlink" Target="http://www.flatuicolorpicker.com/all"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Questions%20to%20ask%20Personas.docx"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PersonaExample.docx"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usabilitypost.com/2008/08/14/using-light-color-and-contrast-effectively-in-ui-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urveymonkey.com/" TargetMode="External"/><Relationship Id="rId2" Type="http://schemas.openxmlformats.org/officeDocument/2006/relationships/hyperlink" Target="http://www.wufoo.com/" TargetMode="External"/><Relationship Id="rId1" Type="http://schemas.openxmlformats.org/officeDocument/2006/relationships/slideLayout" Target="../slideLayouts/slideLayout2.xml"/><Relationship Id="rId4" Type="http://schemas.openxmlformats.org/officeDocument/2006/relationships/hyperlink" Target="https://support.google.com/docs/answer/87809?hl=en"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Palo_Alto,_California"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ProtoPersona.doc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nextbigwhat.com/startups-kill-that-elastic-user-before-it-kills-you-297/" TargetMode="External"/><Relationship Id="rId2" Type="http://schemas.openxmlformats.org/officeDocument/2006/relationships/hyperlink" Target="http://www.allaboutbalance.com/self-referential-desig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contentharmony.com/blog/bootstrapped-customer-persona-validation/" TargetMode="External"/><Relationship Id="rId2" Type="http://schemas.openxmlformats.org/officeDocument/2006/relationships/hyperlink" Target="http://www.makemypersona.com/"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UX training</a:t>
            </a:r>
            <a:endParaRPr lang="en-IN" dirty="0"/>
          </a:p>
        </p:txBody>
      </p:sp>
      <p:sp>
        <p:nvSpPr>
          <p:cNvPr id="3" name="Subtitle 2"/>
          <p:cNvSpPr>
            <a:spLocks noGrp="1"/>
          </p:cNvSpPr>
          <p:nvPr>
            <p:ph type="subTitle" idx="1"/>
          </p:nvPr>
        </p:nvSpPr>
        <p:spPr/>
        <p:txBody>
          <a:bodyPr/>
          <a:lstStyle/>
          <a:p>
            <a:r>
              <a:rPr lang="en-IN" dirty="0" smtClean="0"/>
              <a:t>PARAMESWARI ETTIAPPAN</a:t>
            </a:r>
            <a:endParaRPr lang="en-IN" dirty="0"/>
          </a:p>
        </p:txBody>
      </p:sp>
    </p:spTree>
    <p:extLst>
      <p:ext uri="{BB962C8B-B14F-4D97-AF65-F5344CB8AC3E}">
        <p14:creationId xmlns:p14="http://schemas.microsoft.com/office/powerpoint/2010/main" val="581833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Personas</a:t>
            </a:r>
            <a:endParaRPr lang="en-IN" dirty="0"/>
          </a:p>
        </p:txBody>
      </p:sp>
      <p:sp>
        <p:nvSpPr>
          <p:cNvPr id="3" name="Content Placeholder 2"/>
          <p:cNvSpPr>
            <a:spLocks noGrp="1"/>
          </p:cNvSpPr>
          <p:nvPr>
            <p:ph idx="1"/>
          </p:nvPr>
        </p:nvSpPr>
        <p:spPr/>
        <p:txBody>
          <a:bodyPr/>
          <a:lstStyle/>
          <a:p>
            <a:r>
              <a:rPr lang="en-IN" dirty="0"/>
              <a:t>The purpose of personas is to create reliable and realistic representations of your key audience segments for reference. </a:t>
            </a:r>
            <a:endParaRPr lang="en-IN" dirty="0" smtClean="0"/>
          </a:p>
          <a:p>
            <a:endParaRPr lang="en-IN" dirty="0" smtClean="0"/>
          </a:p>
          <a:p>
            <a:r>
              <a:rPr lang="en-IN" dirty="0"/>
              <a:t>These representations should be based on qualitative and some quantitative </a:t>
            </a:r>
            <a:r>
              <a:rPr lang="en-IN" u="sng" dirty="0">
                <a:hlinkClick r:id="rId2" action="ppaction://hlinkfile"/>
              </a:rPr>
              <a:t>user research</a:t>
            </a:r>
            <a:r>
              <a:rPr lang="en-IN" dirty="0"/>
              <a:t> and</a:t>
            </a:r>
            <a:r>
              <a:rPr lang="en-IN" dirty="0">
                <a:hlinkClick r:id="rId3" action="ppaction://hlinkfile"/>
              </a:rPr>
              <a:t> </a:t>
            </a:r>
            <a:r>
              <a:rPr lang="en-IN" u="sng" dirty="0">
                <a:hlinkClick r:id="rId3" action="ppaction://hlinkfile"/>
              </a:rPr>
              <a:t>web analytics</a:t>
            </a:r>
            <a:r>
              <a:rPr lang="en-IN" dirty="0"/>
              <a:t>. </a:t>
            </a:r>
            <a:endParaRPr lang="en-IN" dirty="0" smtClean="0"/>
          </a:p>
          <a:p>
            <a:endParaRPr lang="en-IN" dirty="0"/>
          </a:p>
          <a:p>
            <a:r>
              <a:rPr lang="en-IN" i="1" dirty="0"/>
              <a:t>A persona is a fictional character that communicates the primary characteristics of a group of users, identified and selected as a key target through use of segmentation data, across the company in a usable and effective manner.</a:t>
            </a:r>
            <a:endParaRPr lang="en-IN" dirty="0" smtClean="0"/>
          </a:p>
          <a:p>
            <a:endParaRPr lang="en-IN" dirty="0"/>
          </a:p>
        </p:txBody>
      </p:sp>
    </p:spTree>
    <p:extLst>
      <p:ext uri="{BB962C8B-B14F-4D97-AF65-F5344CB8AC3E}">
        <p14:creationId xmlns:p14="http://schemas.microsoft.com/office/powerpoint/2010/main" val="1029835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478" y="398483"/>
            <a:ext cx="8972011" cy="5910481"/>
          </a:xfrm>
          <a:prstGeom prst="rect">
            <a:avLst/>
          </a:prstGeom>
        </p:spPr>
      </p:pic>
    </p:spTree>
    <p:extLst>
      <p:ext uri="{BB962C8B-B14F-4D97-AF65-F5344CB8AC3E}">
        <p14:creationId xmlns:p14="http://schemas.microsoft.com/office/powerpoint/2010/main" val="8486577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8975" y="1702860"/>
            <a:ext cx="8621627" cy="3112532"/>
          </a:xfrm>
          <a:prstGeom prst="rect">
            <a:avLst/>
          </a:prstGeom>
        </p:spPr>
      </p:pic>
    </p:spTree>
    <p:extLst>
      <p:ext uri="{BB962C8B-B14F-4D97-AF65-F5344CB8AC3E}">
        <p14:creationId xmlns:p14="http://schemas.microsoft.com/office/powerpoint/2010/main" val="3628143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618" y="403316"/>
            <a:ext cx="9049167" cy="6028735"/>
          </a:xfrm>
          <a:prstGeom prst="rect">
            <a:avLst/>
          </a:prstGeom>
        </p:spPr>
      </p:pic>
    </p:spTree>
    <p:extLst>
      <p:ext uri="{BB962C8B-B14F-4D97-AF65-F5344CB8AC3E}">
        <p14:creationId xmlns:p14="http://schemas.microsoft.com/office/powerpoint/2010/main" val="14381681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3315" y="480755"/>
            <a:ext cx="8867287" cy="5984887"/>
          </a:xfrm>
          <a:prstGeom prst="rect">
            <a:avLst/>
          </a:prstGeom>
        </p:spPr>
      </p:pic>
    </p:spTree>
    <p:extLst>
      <p:ext uri="{BB962C8B-B14F-4D97-AF65-F5344CB8AC3E}">
        <p14:creationId xmlns:p14="http://schemas.microsoft.com/office/powerpoint/2010/main" val="19519282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5990" y="576291"/>
            <a:ext cx="8349954" cy="5756269"/>
          </a:xfrm>
          <a:prstGeom prst="rect">
            <a:avLst/>
          </a:prstGeom>
        </p:spPr>
      </p:pic>
    </p:spTree>
    <p:extLst>
      <p:ext uri="{BB962C8B-B14F-4D97-AF65-F5344CB8AC3E}">
        <p14:creationId xmlns:p14="http://schemas.microsoft.com/office/powerpoint/2010/main" val="33399219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7112" y="1380146"/>
            <a:ext cx="9189916" cy="3396570"/>
          </a:xfrm>
          <a:prstGeom prst="rect">
            <a:avLst/>
          </a:prstGeom>
        </p:spPr>
      </p:pic>
    </p:spTree>
    <p:extLst>
      <p:ext uri="{BB962C8B-B14F-4D97-AF65-F5344CB8AC3E}">
        <p14:creationId xmlns:p14="http://schemas.microsoft.com/office/powerpoint/2010/main" val="3573529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373" y="635095"/>
            <a:ext cx="8921878" cy="5798187"/>
          </a:xfrm>
          <a:prstGeom prst="rect">
            <a:avLst/>
          </a:prstGeom>
        </p:spPr>
      </p:pic>
    </p:spTree>
    <p:extLst>
      <p:ext uri="{BB962C8B-B14F-4D97-AF65-F5344CB8AC3E}">
        <p14:creationId xmlns:p14="http://schemas.microsoft.com/office/powerpoint/2010/main" val="1523820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3574" y="548917"/>
            <a:ext cx="8694325" cy="5803645"/>
          </a:xfrm>
          <a:prstGeom prst="rect">
            <a:avLst/>
          </a:prstGeom>
        </p:spPr>
      </p:pic>
    </p:spTree>
    <p:extLst>
      <p:ext uri="{BB962C8B-B14F-4D97-AF65-F5344CB8AC3E}">
        <p14:creationId xmlns:p14="http://schemas.microsoft.com/office/powerpoint/2010/main" val="23718480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0869" y="685472"/>
            <a:ext cx="8653382" cy="5810095"/>
          </a:xfrm>
          <a:prstGeom prst="rect">
            <a:avLst/>
          </a:prstGeom>
        </p:spPr>
      </p:pic>
    </p:spTree>
    <p:extLst>
      <p:ext uri="{BB962C8B-B14F-4D97-AF65-F5344CB8AC3E}">
        <p14:creationId xmlns:p14="http://schemas.microsoft.com/office/powerpoint/2010/main" val="4350180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Colorful</a:t>
            </a:r>
            <a:r>
              <a:rPr lang="en-IN" b="1" dirty="0"/>
              <a:t> Emotions</a:t>
            </a:r>
            <a:endParaRPr lang="en-IN" dirty="0"/>
          </a:p>
        </p:txBody>
      </p:sp>
      <p:sp>
        <p:nvSpPr>
          <p:cNvPr id="3" name="Content Placeholder 2"/>
          <p:cNvSpPr>
            <a:spLocks noGrp="1"/>
          </p:cNvSpPr>
          <p:nvPr>
            <p:ph idx="1"/>
          </p:nvPr>
        </p:nvSpPr>
        <p:spPr/>
        <p:txBody>
          <a:bodyPr/>
          <a:lstStyle/>
          <a:p>
            <a:r>
              <a:rPr lang="en-IN" dirty="0"/>
              <a:t>Across human history, master painters and other artists have earned global recognition for their ability to manipulate </a:t>
            </a:r>
            <a:r>
              <a:rPr lang="en-IN" dirty="0" err="1"/>
              <a:t>colors</a:t>
            </a:r>
            <a:r>
              <a:rPr lang="en-IN" dirty="0"/>
              <a:t>. </a:t>
            </a:r>
            <a:endParaRPr lang="en-IN" dirty="0" smtClean="0"/>
          </a:p>
          <a:p>
            <a:endParaRPr lang="en-IN" dirty="0"/>
          </a:p>
          <a:p>
            <a:r>
              <a:rPr lang="en-IN" dirty="0" smtClean="0"/>
              <a:t>In </a:t>
            </a:r>
            <a:r>
              <a:rPr lang="en-IN" dirty="0"/>
              <a:t>the modern era, the </a:t>
            </a:r>
            <a:r>
              <a:rPr lang="en-IN" dirty="0" smtClean="0"/>
              <a:t>art form </a:t>
            </a:r>
            <a:r>
              <a:rPr lang="en-IN" dirty="0"/>
              <a:t>now opens up a lot of new commercial and business applications, first in advertising, and now in web design. </a:t>
            </a:r>
            <a:endParaRPr lang="en-IN" dirty="0" smtClean="0"/>
          </a:p>
          <a:p>
            <a:endParaRPr lang="en-IN" dirty="0"/>
          </a:p>
          <a:p>
            <a:r>
              <a:rPr lang="en-IN" dirty="0" smtClean="0"/>
              <a:t>With </a:t>
            </a:r>
            <a:r>
              <a:rPr lang="en-IN" dirty="0"/>
              <a:t>an almost bottomless depth, the skill of </a:t>
            </a:r>
            <a:r>
              <a:rPr lang="en-IN" dirty="0" err="1"/>
              <a:t>color</a:t>
            </a:r>
            <a:r>
              <a:rPr lang="en-IN" dirty="0"/>
              <a:t> usage can be improved and refined endlessly.</a:t>
            </a:r>
          </a:p>
        </p:txBody>
      </p:sp>
    </p:spTree>
    <p:extLst>
      <p:ext uri="{BB962C8B-B14F-4D97-AF65-F5344CB8AC3E}">
        <p14:creationId xmlns:p14="http://schemas.microsoft.com/office/powerpoint/2010/main" val="112371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Effective personas</a:t>
            </a:r>
          </a:p>
        </p:txBody>
      </p:sp>
      <p:sp>
        <p:nvSpPr>
          <p:cNvPr id="3" name="Content Placeholder 2"/>
          <p:cNvSpPr>
            <a:spLocks noGrp="1"/>
          </p:cNvSpPr>
          <p:nvPr>
            <p:ph idx="1"/>
          </p:nvPr>
        </p:nvSpPr>
        <p:spPr/>
        <p:txBody>
          <a:bodyPr/>
          <a:lstStyle/>
          <a:p>
            <a:pPr fontAlgn="base"/>
            <a:r>
              <a:rPr lang="en-IN" dirty="0"/>
              <a:t>Represent a major user group for your website</a:t>
            </a:r>
          </a:p>
          <a:p>
            <a:pPr fontAlgn="base"/>
            <a:r>
              <a:rPr lang="en-IN" dirty="0"/>
              <a:t>Express and focus on the major needs and expectations of the most important user groups</a:t>
            </a:r>
          </a:p>
          <a:p>
            <a:pPr fontAlgn="base"/>
            <a:r>
              <a:rPr lang="en-IN" dirty="0"/>
              <a:t>Give a clear picture of the user's expectations and how they're likely to use the site</a:t>
            </a:r>
          </a:p>
          <a:p>
            <a:pPr fontAlgn="base"/>
            <a:r>
              <a:rPr lang="en-IN" dirty="0"/>
              <a:t>Aid in uncovering universal features and functionality</a:t>
            </a:r>
          </a:p>
          <a:p>
            <a:pPr fontAlgn="base"/>
            <a:r>
              <a:rPr lang="en-IN" dirty="0"/>
              <a:t>Describe real people with backgrounds, goals, and values</a:t>
            </a:r>
          </a:p>
          <a:p>
            <a:endParaRPr lang="en-IN" dirty="0"/>
          </a:p>
        </p:txBody>
      </p:sp>
    </p:spTree>
    <p:extLst>
      <p:ext uri="{BB962C8B-B14F-4D97-AF65-F5344CB8AC3E}">
        <p14:creationId xmlns:p14="http://schemas.microsoft.com/office/powerpoint/2010/main" val="12846539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Color</a:t>
            </a:r>
            <a:r>
              <a:rPr lang="en-IN" dirty="0" smtClean="0"/>
              <a:t> Theory</a:t>
            </a:r>
            <a:endParaRPr lang="en-IN" dirty="0"/>
          </a:p>
        </p:txBody>
      </p:sp>
      <p:pic>
        <p:nvPicPr>
          <p:cNvPr id="2052" name="Picture 4" descr="Color wh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764" y="1651429"/>
            <a:ext cx="4633401" cy="463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8384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Colors</a:t>
            </a:r>
            <a:endParaRPr lang="en-IN" dirty="0"/>
          </a:p>
        </p:txBody>
      </p:sp>
      <p:sp>
        <p:nvSpPr>
          <p:cNvPr id="3" name="Content Placeholder 2"/>
          <p:cNvSpPr>
            <a:spLocks noGrp="1"/>
          </p:cNvSpPr>
          <p:nvPr>
            <p:ph idx="1"/>
          </p:nvPr>
        </p:nvSpPr>
        <p:spPr/>
        <p:txBody>
          <a:bodyPr/>
          <a:lstStyle/>
          <a:p>
            <a:r>
              <a:rPr lang="en-IN" dirty="0"/>
              <a:t>Primary, Secondary and Tertiary </a:t>
            </a:r>
            <a:r>
              <a:rPr lang="en-IN" dirty="0" err="1"/>
              <a:t>Colors</a:t>
            </a:r>
            <a:endParaRPr lang="en-IN" dirty="0"/>
          </a:p>
          <a:p>
            <a:endParaRPr lang="en-IN" dirty="0" smtClean="0"/>
          </a:p>
          <a:p>
            <a:r>
              <a:rPr lang="en-IN" dirty="0" smtClean="0"/>
              <a:t>In </a:t>
            </a:r>
            <a:r>
              <a:rPr lang="en-IN" dirty="0"/>
              <a:t>the RYB (or subtractive) </a:t>
            </a:r>
            <a:r>
              <a:rPr lang="en-IN" dirty="0" err="1"/>
              <a:t>color</a:t>
            </a:r>
            <a:r>
              <a:rPr lang="en-IN" dirty="0"/>
              <a:t> model, the </a:t>
            </a:r>
            <a:r>
              <a:rPr lang="en-IN" b="1" dirty="0"/>
              <a:t>primary </a:t>
            </a:r>
            <a:r>
              <a:rPr lang="en-IN" b="1" dirty="0" err="1"/>
              <a:t>colors</a:t>
            </a:r>
            <a:r>
              <a:rPr lang="en-IN" dirty="0"/>
              <a:t> are red, yellow and blue.</a:t>
            </a:r>
          </a:p>
          <a:p>
            <a:endParaRPr lang="en-IN" dirty="0" smtClean="0"/>
          </a:p>
          <a:p>
            <a:r>
              <a:rPr lang="en-IN" dirty="0" smtClean="0"/>
              <a:t>The </a:t>
            </a:r>
            <a:r>
              <a:rPr lang="en-IN" dirty="0"/>
              <a:t>three </a:t>
            </a:r>
            <a:r>
              <a:rPr lang="en-IN" b="1" dirty="0"/>
              <a:t>secondary </a:t>
            </a:r>
            <a:r>
              <a:rPr lang="en-IN" b="1" dirty="0" err="1"/>
              <a:t>colors</a:t>
            </a:r>
            <a:r>
              <a:rPr lang="en-IN" dirty="0"/>
              <a:t> (green, orange and purple) are created by mixing two primary </a:t>
            </a:r>
            <a:r>
              <a:rPr lang="en-IN" dirty="0" err="1"/>
              <a:t>colors</a:t>
            </a:r>
            <a:r>
              <a:rPr lang="en-IN" dirty="0"/>
              <a:t>.</a:t>
            </a:r>
          </a:p>
          <a:p>
            <a:endParaRPr lang="en-IN" dirty="0" smtClean="0"/>
          </a:p>
          <a:p>
            <a:r>
              <a:rPr lang="en-IN" dirty="0" smtClean="0"/>
              <a:t>Another </a:t>
            </a:r>
            <a:r>
              <a:rPr lang="en-IN" dirty="0"/>
              <a:t>six </a:t>
            </a:r>
            <a:r>
              <a:rPr lang="en-IN" b="1" dirty="0"/>
              <a:t>tertiary </a:t>
            </a:r>
            <a:r>
              <a:rPr lang="en-IN" b="1" dirty="0" err="1"/>
              <a:t>colors</a:t>
            </a:r>
            <a:r>
              <a:rPr lang="en-IN" dirty="0"/>
              <a:t> are created by mixing primary and secondary </a:t>
            </a:r>
            <a:r>
              <a:rPr lang="en-IN" dirty="0" err="1"/>
              <a:t>colors</a:t>
            </a:r>
            <a:r>
              <a:rPr lang="en-IN" dirty="0"/>
              <a:t>.</a:t>
            </a:r>
          </a:p>
          <a:p>
            <a:endParaRPr lang="en-IN" dirty="0"/>
          </a:p>
        </p:txBody>
      </p:sp>
    </p:spTree>
    <p:extLst>
      <p:ext uri="{BB962C8B-B14F-4D97-AF65-F5344CB8AC3E}">
        <p14:creationId xmlns:p14="http://schemas.microsoft.com/office/powerpoint/2010/main" val="1450937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Warm and cool </a:t>
            </a:r>
            <a:r>
              <a:rPr lang="en-IN" dirty="0" err="1"/>
              <a:t>colors</a:t>
            </a:r>
            <a:r>
              <a:rPr lang="en-IN" dirty="0"/>
              <a:t/>
            </a:r>
            <a:br>
              <a:rPr lang="en-IN" dirty="0"/>
            </a:br>
            <a:endParaRPr lang="en-IN" dirty="0"/>
          </a:p>
        </p:txBody>
      </p:sp>
      <p:pic>
        <p:nvPicPr>
          <p:cNvPr id="6146" name="Picture 2" descr="Warm and cool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9256" y="1930399"/>
            <a:ext cx="3765497" cy="396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4428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Tints, Shades, and Tones</a:t>
            </a:r>
            <a:br>
              <a:rPr lang="en-IN" dirty="0"/>
            </a:br>
            <a:endParaRPr lang="en-IN" dirty="0"/>
          </a:p>
        </p:txBody>
      </p:sp>
      <p:sp>
        <p:nvSpPr>
          <p:cNvPr id="3" name="Content Placeholder 2"/>
          <p:cNvSpPr>
            <a:spLocks noGrp="1"/>
          </p:cNvSpPr>
          <p:nvPr>
            <p:ph idx="1"/>
          </p:nvPr>
        </p:nvSpPr>
        <p:spPr>
          <a:xfrm>
            <a:off x="677334" y="2146301"/>
            <a:ext cx="8596668" cy="3880773"/>
          </a:xfrm>
        </p:spPr>
        <p:txBody>
          <a:bodyPr/>
          <a:lstStyle/>
          <a:p>
            <a:r>
              <a:rPr lang="en-IN" b="1" dirty="0"/>
              <a:t>Tints</a:t>
            </a:r>
            <a:r>
              <a:rPr lang="en-IN" dirty="0"/>
              <a:t> - adding white to a pure hue</a:t>
            </a:r>
            <a:r>
              <a:rPr lang="en-IN" dirty="0" smtClean="0"/>
              <a:t>:</a:t>
            </a:r>
          </a:p>
          <a:p>
            <a:endParaRPr lang="en-IN" dirty="0"/>
          </a:p>
        </p:txBody>
      </p:sp>
      <p:pic>
        <p:nvPicPr>
          <p:cNvPr id="7170" name="Picture 2" descr="t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460" y="2843776"/>
            <a:ext cx="7735233" cy="121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4836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Tints, Shades, and Tones</a:t>
            </a:r>
            <a:br>
              <a:rPr lang="en-IN" dirty="0"/>
            </a:br>
            <a:endParaRPr lang="en-IN" dirty="0"/>
          </a:p>
        </p:txBody>
      </p:sp>
      <p:sp>
        <p:nvSpPr>
          <p:cNvPr id="3" name="Content Placeholder 2"/>
          <p:cNvSpPr>
            <a:spLocks noGrp="1"/>
          </p:cNvSpPr>
          <p:nvPr>
            <p:ph idx="1"/>
          </p:nvPr>
        </p:nvSpPr>
        <p:spPr>
          <a:xfrm>
            <a:off x="677334" y="2146301"/>
            <a:ext cx="8596668" cy="3880773"/>
          </a:xfrm>
        </p:spPr>
        <p:txBody>
          <a:bodyPr/>
          <a:lstStyle/>
          <a:p>
            <a:r>
              <a:rPr lang="en-IN" b="1" dirty="0"/>
              <a:t>Shades</a:t>
            </a:r>
            <a:r>
              <a:rPr lang="en-IN" dirty="0"/>
              <a:t> - adding black to a pure hue:</a:t>
            </a:r>
          </a:p>
        </p:txBody>
      </p:sp>
      <p:pic>
        <p:nvPicPr>
          <p:cNvPr id="8194" name="Picture 2" descr="Sha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449" y="3276519"/>
            <a:ext cx="7795056" cy="122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6249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Tints, Shades, and Tones</a:t>
            </a:r>
            <a:br>
              <a:rPr lang="en-IN" dirty="0"/>
            </a:br>
            <a:endParaRPr lang="en-IN" dirty="0"/>
          </a:p>
        </p:txBody>
      </p:sp>
      <p:sp>
        <p:nvSpPr>
          <p:cNvPr id="3" name="Content Placeholder 2"/>
          <p:cNvSpPr>
            <a:spLocks noGrp="1"/>
          </p:cNvSpPr>
          <p:nvPr>
            <p:ph idx="1"/>
          </p:nvPr>
        </p:nvSpPr>
        <p:spPr>
          <a:xfrm>
            <a:off x="677334" y="2146301"/>
            <a:ext cx="8596668" cy="3880773"/>
          </a:xfrm>
        </p:spPr>
        <p:txBody>
          <a:bodyPr/>
          <a:lstStyle/>
          <a:p>
            <a:r>
              <a:rPr lang="en-IN" b="1" dirty="0"/>
              <a:t>Tones</a:t>
            </a:r>
            <a:r>
              <a:rPr lang="en-IN" dirty="0"/>
              <a:t> - adding </a:t>
            </a:r>
            <a:r>
              <a:rPr lang="en-IN" dirty="0" err="1"/>
              <a:t>gray</a:t>
            </a:r>
            <a:r>
              <a:rPr lang="en-IN" dirty="0"/>
              <a:t> to a pure hue:</a:t>
            </a:r>
          </a:p>
        </p:txBody>
      </p:sp>
      <p:pic>
        <p:nvPicPr>
          <p:cNvPr id="9218" name="Picture 2" descr="T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911" y="3183529"/>
            <a:ext cx="7939971" cy="124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4294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Color</a:t>
            </a:r>
            <a:r>
              <a:rPr lang="en-IN" dirty="0" smtClean="0"/>
              <a:t> Schemes</a:t>
            </a:r>
            <a:endParaRPr lang="en-IN" dirty="0"/>
          </a:p>
        </p:txBody>
      </p:sp>
    </p:spTree>
    <p:extLst>
      <p:ext uri="{BB962C8B-B14F-4D97-AF65-F5344CB8AC3E}">
        <p14:creationId xmlns:p14="http://schemas.microsoft.com/office/powerpoint/2010/main" val="2821237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Analogous</a:t>
            </a:r>
            <a:r>
              <a:rPr lang="en-IN" dirty="0"/>
              <a:t> </a:t>
            </a:r>
          </a:p>
        </p:txBody>
      </p:sp>
      <p:sp>
        <p:nvSpPr>
          <p:cNvPr id="8" name="Content Placeholder 7"/>
          <p:cNvSpPr>
            <a:spLocks noGrp="1"/>
          </p:cNvSpPr>
          <p:nvPr>
            <p:ph sz="quarter" idx="4"/>
          </p:nvPr>
        </p:nvSpPr>
        <p:spPr>
          <a:xfrm>
            <a:off x="3859078" y="1441342"/>
            <a:ext cx="6695268" cy="5052447"/>
          </a:xfrm>
        </p:spPr>
        <p:txBody>
          <a:bodyPr>
            <a:normAutofit fontScale="92500" lnSpcReduction="10000"/>
          </a:bodyPr>
          <a:lstStyle/>
          <a:p>
            <a:r>
              <a:rPr lang="en-IN" dirty="0"/>
              <a:t>Analogous </a:t>
            </a:r>
            <a:r>
              <a:rPr lang="en-IN" dirty="0" err="1"/>
              <a:t>color</a:t>
            </a:r>
            <a:r>
              <a:rPr lang="en-IN" dirty="0"/>
              <a:t> schemes use </a:t>
            </a:r>
            <a:r>
              <a:rPr lang="en-IN" dirty="0" err="1"/>
              <a:t>colors</a:t>
            </a:r>
            <a:r>
              <a:rPr lang="en-IN" dirty="0"/>
              <a:t> that are next to each other on the </a:t>
            </a:r>
            <a:r>
              <a:rPr lang="en-IN" dirty="0" err="1"/>
              <a:t>color</a:t>
            </a:r>
            <a:r>
              <a:rPr lang="en-IN" dirty="0"/>
              <a:t> wheel. </a:t>
            </a:r>
            <a:endParaRPr lang="en-IN" dirty="0" smtClean="0"/>
          </a:p>
          <a:p>
            <a:endParaRPr lang="en-IN" dirty="0"/>
          </a:p>
          <a:p>
            <a:r>
              <a:rPr lang="en-IN" dirty="0" smtClean="0"/>
              <a:t>They </a:t>
            </a:r>
            <a:r>
              <a:rPr lang="en-IN" dirty="0"/>
              <a:t>usually match well and create serene and comfortable designs.</a:t>
            </a:r>
          </a:p>
          <a:p>
            <a:endParaRPr lang="en-IN" dirty="0" smtClean="0"/>
          </a:p>
          <a:p>
            <a:r>
              <a:rPr lang="en-IN" dirty="0" smtClean="0"/>
              <a:t>Analogous </a:t>
            </a:r>
            <a:r>
              <a:rPr lang="en-IN" dirty="0" err="1"/>
              <a:t>color</a:t>
            </a:r>
            <a:r>
              <a:rPr lang="en-IN" dirty="0"/>
              <a:t> schemes are often found in nature and are harmonious and pleasing to the eye.</a:t>
            </a:r>
          </a:p>
          <a:p>
            <a:endParaRPr lang="en-IN" dirty="0" smtClean="0"/>
          </a:p>
          <a:p>
            <a:r>
              <a:rPr lang="en-IN" dirty="0" smtClean="0"/>
              <a:t>Make </a:t>
            </a:r>
            <a:r>
              <a:rPr lang="en-IN" dirty="0"/>
              <a:t>sure you have enough contrast when choosing an analogous </a:t>
            </a:r>
            <a:r>
              <a:rPr lang="en-IN" dirty="0" err="1"/>
              <a:t>color</a:t>
            </a:r>
            <a:r>
              <a:rPr lang="en-IN" dirty="0"/>
              <a:t> scheme.</a:t>
            </a:r>
          </a:p>
          <a:p>
            <a:endParaRPr lang="en-IN" dirty="0" smtClean="0"/>
          </a:p>
          <a:p>
            <a:r>
              <a:rPr lang="en-IN" dirty="0" smtClean="0"/>
              <a:t>Choose </a:t>
            </a:r>
            <a:r>
              <a:rPr lang="en-IN" dirty="0"/>
              <a:t>one </a:t>
            </a:r>
            <a:r>
              <a:rPr lang="en-IN" dirty="0" err="1"/>
              <a:t>color</a:t>
            </a:r>
            <a:r>
              <a:rPr lang="en-IN" dirty="0"/>
              <a:t> to dominate, a second to support. The third </a:t>
            </a:r>
            <a:r>
              <a:rPr lang="en-IN" dirty="0" err="1"/>
              <a:t>color</a:t>
            </a:r>
            <a:r>
              <a:rPr lang="en-IN" dirty="0"/>
              <a:t> is used (along with black, white or </a:t>
            </a:r>
            <a:r>
              <a:rPr lang="en-IN" dirty="0" err="1"/>
              <a:t>gray</a:t>
            </a:r>
            <a:r>
              <a:rPr lang="en-IN" dirty="0"/>
              <a:t>) as an accent.</a:t>
            </a:r>
          </a:p>
          <a:p>
            <a:pPr marL="0" indent="0">
              <a:buNone/>
            </a:pPr>
            <a:r>
              <a:rPr lang="en-IN" dirty="0"/>
              <a:t/>
            </a:r>
            <a:br>
              <a:rPr lang="en-IN" dirty="0"/>
            </a:br>
            <a:endParaRPr lang="en-IN" dirty="0"/>
          </a:p>
        </p:txBody>
      </p:sp>
      <p:pic>
        <p:nvPicPr>
          <p:cNvPr id="5122" name="Picture 2" descr="Color Wheel with analogous color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72" y="1775417"/>
            <a:ext cx="3556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7843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Triadic </a:t>
            </a:r>
            <a:r>
              <a:rPr lang="en-IN" b="1" dirty="0" err="1"/>
              <a:t>color</a:t>
            </a:r>
            <a:r>
              <a:rPr lang="en-IN" b="1" dirty="0"/>
              <a:t> scheme </a:t>
            </a:r>
            <a:r>
              <a:rPr lang="en-IN" dirty="0"/>
              <a:t> </a:t>
            </a:r>
          </a:p>
        </p:txBody>
      </p:sp>
      <p:sp>
        <p:nvSpPr>
          <p:cNvPr id="8" name="Content Placeholder 7"/>
          <p:cNvSpPr>
            <a:spLocks noGrp="1"/>
          </p:cNvSpPr>
          <p:nvPr>
            <p:ph sz="quarter" idx="4"/>
          </p:nvPr>
        </p:nvSpPr>
        <p:spPr>
          <a:xfrm>
            <a:off x="3859078" y="1441342"/>
            <a:ext cx="6695268" cy="5052447"/>
          </a:xfrm>
        </p:spPr>
        <p:txBody>
          <a:bodyPr>
            <a:normAutofit/>
          </a:bodyPr>
          <a:lstStyle/>
          <a:p>
            <a:r>
              <a:rPr lang="en-IN" dirty="0"/>
              <a:t>A triadic </a:t>
            </a:r>
            <a:r>
              <a:rPr lang="en-IN" dirty="0" err="1"/>
              <a:t>color</a:t>
            </a:r>
            <a:r>
              <a:rPr lang="en-IN" dirty="0"/>
              <a:t> scheme uses </a:t>
            </a:r>
            <a:r>
              <a:rPr lang="en-IN" dirty="0" err="1"/>
              <a:t>colors</a:t>
            </a:r>
            <a:r>
              <a:rPr lang="en-IN" dirty="0"/>
              <a:t> that are evenly spaced around the </a:t>
            </a:r>
            <a:r>
              <a:rPr lang="en-IN" dirty="0" err="1"/>
              <a:t>color</a:t>
            </a:r>
            <a:r>
              <a:rPr lang="en-IN" dirty="0"/>
              <a:t> wheel.</a:t>
            </a:r>
          </a:p>
          <a:p>
            <a:r>
              <a:rPr lang="en-IN" dirty="0"/>
              <a:t>Triadic </a:t>
            </a:r>
            <a:r>
              <a:rPr lang="en-IN" dirty="0" err="1"/>
              <a:t>color</a:t>
            </a:r>
            <a:r>
              <a:rPr lang="en-IN" dirty="0"/>
              <a:t> schemes tend to be quite vibrant, even if you use pale or unsaturated versions of your hues.</a:t>
            </a:r>
          </a:p>
          <a:p>
            <a:r>
              <a:rPr lang="en-IN" dirty="0"/>
              <a:t>To use a triadic harmony successfully, the </a:t>
            </a:r>
            <a:r>
              <a:rPr lang="en-IN" dirty="0" err="1"/>
              <a:t>colors</a:t>
            </a:r>
            <a:r>
              <a:rPr lang="en-IN" dirty="0"/>
              <a:t> should be carefully balanced - let one </a:t>
            </a:r>
            <a:r>
              <a:rPr lang="en-IN" dirty="0" err="1"/>
              <a:t>color</a:t>
            </a:r>
            <a:r>
              <a:rPr lang="en-IN" dirty="0"/>
              <a:t> dominate and use the two others for accent.</a:t>
            </a:r>
          </a:p>
          <a:p>
            <a:pPr marL="0" indent="0">
              <a:buNone/>
            </a:pPr>
            <a:r>
              <a:rPr lang="en-IN" dirty="0"/>
              <a:t/>
            </a:r>
            <a:br>
              <a:rPr lang="en-IN" dirty="0"/>
            </a:br>
            <a:endParaRPr lang="en-IN" dirty="0"/>
          </a:p>
        </p:txBody>
      </p:sp>
      <p:pic>
        <p:nvPicPr>
          <p:cNvPr id="10242" name="Picture 2" descr="tri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3" y="1899402"/>
            <a:ext cx="2750089" cy="275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9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Rectangle (</a:t>
            </a:r>
            <a:r>
              <a:rPr lang="en-IN" b="1" dirty="0" err="1"/>
              <a:t>tetradic</a:t>
            </a:r>
            <a:r>
              <a:rPr lang="en-IN" b="1" dirty="0"/>
              <a:t>) </a:t>
            </a:r>
            <a:r>
              <a:rPr lang="en-IN" b="1" dirty="0" err="1"/>
              <a:t>color</a:t>
            </a:r>
            <a:r>
              <a:rPr lang="en-IN" b="1" dirty="0"/>
              <a:t> scheme </a:t>
            </a:r>
            <a:endParaRPr lang="en-IN" dirty="0"/>
          </a:p>
        </p:txBody>
      </p:sp>
      <p:sp>
        <p:nvSpPr>
          <p:cNvPr id="8" name="Content Placeholder 7"/>
          <p:cNvSpPr>
            <a:spLocks noGrp="1"/>
          </p:cNvSpPr>
          <p:nvPr>
            <p:ph sz="quarter" idx="4"/>
          </p:nvPr>
        </p:nvSpPr>
        <p:spPr>
          <a:xfrm>
            <a:off x="3859078" y="1441342"/>
            <a:ext cx="6695268" cy="5052447"/>
          </a:xfrm>
        </p:spPr>
        <p:txBody>
          <a:bodyPr>
            <a:normAutofit/>
          </a:bodyPr>
          <a:lstStyle/>
          <a:p>
            <a:r>
              <a:rPr lang="en-IN" dirty="0"/>
              <a:t>The rectangle or </a:t>
            </a:r>
            <a:r>
              <a:rPr lang="en-IN" dirty="0" err="1"/>
              <a:t>tetradic</a:t>
            </a:r>
            <a:r>
              <a:rPr lang="en-IN" dirty="0"/>
              <a:t> </a:t>
            </a:r>
            <a:r>
              <a:rPr lang="en-IN" dirty="0" err="1"/>
              <a:t>color</a:t>
            </a:r>
            <a:r>
              <a:rPr lang="en-IN" dirty="0"/>
              <a:t> scheme uses four </a:t>
            </a:r>
            <a:r>
              <a:rPr lang="en-IN" dirty="0" err="1"/>
              <a:t>colors</a:t>
            </a:r>
            <a:r>
              <a:rPr lang="en-IN" dirty="0"/>
              <a:t> arranged into two complementary pairs.</a:t>
            </a:r>
          </a:p>
          <a:p>
            <a:r>
              <a:rPr lang="en-IN" dirty="0"/>
              <a:t>This rich </a:t>
            </a:r>
            <a:r>
              <a:rPr lang="en-IN" dirty="0" err="1"/>
              <a:t>color</a:t>
            </a:r>
            <a:r>
              <a:rPr lang="en-IN" dirty="0"/>
              <a:t> scheme offers plenty of possibilities for variation.</a:t>
            </a:r>
          </a:p>
          <a:p>
            <a:r>
              <a:rPr lang="en-IN" dirty="0" err="1"/>
              <a:t>Tetradic</a:t>
            </a:r>
            <a:r>
              <a:rPr lang="en-IN" dirty="0"/>
              <a:t> </a:t>
            </a:r>
            <a:r>
              <a:rPr lang="en-IN" dirty="0" err="1"/>
              <a:t>color</a:t>
            </a:r>
            <a:r>
              <a:rPr lang="en-IN" dirty="0"/>
              <a:t> schemes works best if you let one </a:t>
            </a:r>
            <a:r>
              <a:rPr lang="en-IN" dirty="0" err="1"/>
              <a:t>color</a:t>
            </a:r>
            <a:r>
              <a:rPr lang="en-IN" dirty="0"/>
              <a:t> be dominant.</a:t>
            </a:r>
          </a:p>
          <a:p>
            <a:r>
              <a:rPr lang="en-IN" dirty="0"/>
              <a:t>You should also pay attention to the balance between warm and cool </a:t>
            </a:r>
            <a:r>
              <a:rPr lang="en-IN" dirty="0" err="1"/>
              <a:t>colors</a:t>
            </a:r>
            <a:r>
              <a:rPr lang="en-IN" dirty="0"/>
              <a:t> in your design.</a:t>
            </a:r>
          </a:p>
        </p:txBody>
      </p:sp>
      <p:pic>
        <p:nvPicPr>
          <p:cNvPr id="12290" name="Picture 2" descr="http://www.tigercolor.com/Images/Tetra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640344"/>
            <a:ext cx="2763290" cy="276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207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Benefits of Personas</a:t>
            </a:r>
            <a:br>
              <a:rPr lang="en-IN" b="1" dirty="0"/>
            </a:br>
            <a:endParaRPr lang="en-IN" dirty="0"/>
          </a:p>
        </p:txBody>
      </p:sp>
      <p:sp>
        <p:nvSpPr>
          <p:cNvPr id="3" name="Content Placeholder 2"/>
          <p:cNvSpPr>
            <a:spLocks noGrp="1"/>
          </p:cNvSpPr>
          <p:nvPr>
            <p:ph idx="1"/>
          </p:nvPr>
        </p:nvSpPr>
        <p:spPr/>
        <p:txBody>
          <a:bodyPr/>
          <a:lstStyle/>
          <a:p>
            <a:r>
              <a:rPr lang="en-IN" dirty="0"/>
              <a:t>Personas help to focus decisions surrounding site components by adding a layer of real-world consideration to the conversation</a:t>
            </a:r>
            <a:r>
              <a:rPr lang="en-IN" dirty="0" smtClean="0"/>
              <a:t>.</a:t>
            </a:r>
          </a:p>
          <a:p>
            <a:r>
              <a:rPr lang="en-IN" dirty="0"/>
              <a:t>They also offer a quick and inexpensive way to test and prioritize those features throughout the development process. </a:t>
            </a:r>
            <a:endParaRPr lang="en-IN" dirty="0" smtClean="0"/>
          </a:p>
          <a:p>
            <a:pPr fontAlgn="base"/>
            <a:r>
              <a:rPr lang="en-IN" dirty="0"/>
              <a:t>Stakeholders and leaders evaluate new site feature ideas</a:t>
            </a:r>
          </a:p>
          <a:p>
            <a:pPr fontAlgn="base"/>
            <a:r>
              <a:rPr lang="en-IN" dirty="0"/>
              <a:t>Information architects develop informed wireframes, interface </a:t>
            </a:r>
            <a:r>
              <a:rPr lang="en-IN" dirty="0" err="1"/>
              <a:t>behaviors</a:t>
            </a:r>
            <a:r>
              <a:rPr lang="en-IN" dirty="0"/>
              <a:t>, and </a:t>
            </a:r>
            <a:r>
              <a:rPr lang="en-IN" dirty="0" err="1"/>
              <a:t>labeling</a:t>
            </a:r>
            <a:endParaRPr lang="en-IN" dirty="0"/>
          </a:p>
          <a:p>
            <a:pPr fontAlgn="base"/>
            <a:r>
              <a:rPr lang="en-IN" dirty="0"/>
              <a:t>Designers create the overall look and feel of the website</a:t>
            </a:r>
          </a:p>
          <a:p>
            <a:pPr fontAlgn="base"/>
            <a:r>
              <a:rPr lang="en-IN" dirty="0"/>
              <a:t>System engineers/developers decide which approaches to take based on user </a:t>
            </a:r>
            <a:r>
              <a:rPr lang="en-IN" dirty="0" err="1"/>
              <a:t>behaviors</a:t>
            </a:r>
            <a:endParaRPr lang="en-IN" dirty="0"/>
          </a:p>
          <a:p>
            <a:pPr fontAlgn="base"/>
            <a:r>
              <a:rPr lang="en-IN" dirty="0"/>
              <a:t>Copy writers ensure site content is written to the appropriate audiences</a:t>
            </a:r>
          </a:p>
          <a:p>
            <a:endParaRPr lang="en-IN" dirty="0"/>
          </a:p>
        </p:txBody>
      </p:sp>
    </p:spTree>
    <p:extLst>
      <p:ext uri="{BB962C8B-B14F-4D97-AF65-F5344CB8AC3E}">
        <p14:creationId xmlns:p14="http://schemas.microsoft.com/office/powerpoint/2010/main" val="42391244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Square </a:t>
            </a:r>
            <a:r>
              <a:rPr lang="en-IN" b="1" dirty="0" err="1"/>
              <a:t>color</a:t>
            </a:r>
            <a:r>
              <a:rPr lang="en-IN" b="1" dirty="0"/>
              <a:t> scheme  </a:t>
            </a:r>
            <a:endParaRPr lang="en-IN" dirty="0"/>
          </a:p>
        </p:txBody>
      </p:sp>
      <p:sp>
        <p:nvSpPr>
          <p:cNvPr id="8" name="Content Placeholder 7"/>
          <p:cNvSpPr>
            <a:spLocks noGrp="1"/>
          </p:cNvSpPr>
          <p:nvPr>
            <p:ph sz="quarter" idx="4"/>
          </p:nvPr>
        </p:nvSpPr>
        <p:spPr>
          <a:xfrm>
            <a:off x="3859078" y="1441342"/>
            <a:ext cx="6695268" cy="5052447"/>
          </a:xfrm>
        </p:spPr>
        <p:txBody>
          <a:bodyPr>
            <a:normAutofit/>
          </a:bodyPr>
          <a:lstStyle/>
          <a:p>
            <a:r>
              <a:rPr lang="en-IN" dirty="0"/>
              <a:t>The square </a:t>
            </a:r>
            <a:r>
              <a:rPr lang="en-IN" dirty="0" err="1"/>
              <a:t>color</a:t>
            </a:r>
            <a:r>
              <a:rPr lang="en-IN" dirty="0"/>
              <a:t> scheme is similar to the rectangle, but with all four </a:t>
            </a:r>
            <a:r>
              <a:rPr lang="en-IN" dirty="0" err="1"/>
              <a:t>colors</a:t>
            </a:r>
            <a:r>
              <a:rPr lang="en-IN" dirty="0"/>
              <a:t> spaced evenly around the </a:t>
            </a:r>
            <a:r>
              <a:rPr lang="en-IN" dirty="0" err="1"/>
              <a:t>color</a:t>
            </a:r>
            <a:r>
              <a:rPr lang="en-IN" dirty="0"/>
              <a:t> circle.</a:t>
            </a:r>
          </a:p>
          <a:p>
            <a:r>
              <a:rPr lang="en-IN" dirty="0"/>
              <a:t>Square </a:t>
            </a:r>
            <a:r>
              <a:rPr lang="en-IN" dirty="0" err="1"/>
              <a:t>color</a:t>
            </a:r>
            <a:r>
              <a:rPr lang="en-IN" dirty="0"/>
              <a:t> schemes works best if you let one </a:t>
            </a:r>
            <a:r>
              <a:rPr lang="en-IN" dirty="0" err="1"/>
              <a:t>color</a:t>
            </a:r>
            <a:r>
              <a:rPr lang="en-IN" dirty="0"/>
              <a:t> be dominant.</a:t>
            </a:r>
          </a:p>
          <a:p>
            <a:r>
              <a:rPr lang="en-IN" dirty="0"/>
              <a:t>You should also pay attention to the balance between warm and cool </a:t>
            </a:r>
            <a:r>
              <a:rPr lang="en-IN" dirty="0" err="1"/>
              <a:t>colors</a:t>
            </a:r>
            <a:r>
              <a:rPr lang="en-IN" dirty="0"/>
              <a:t> in your design.</a:t>
            </a:r>
          </a:p>
        </p:txBody>
      </p:sp>
      <p:pic>
        <p:nvPicPr>
          <p:cNvPr id="13314" name="Picture 2" descr="squ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539498"/>
            <a:ext cx="2924014" cy="292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9372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46" y="59266"/>
            <a:ext cx="8596668" cy="1320800"/>
          </a:xfrm>
        </p:spPr>
        <p:txBody>
          <a:bodyPr/>
          <a:lstStyle/>
          <a:p>
            <a:r>
              <a:rPr lang="en-IN" b="1" dirty="0" err="1" smtClean="0"/>
              <a:t>Color</a:t>
            </a:r>
            <a:r>
              <a:rPr lang="en-IN" b="1" dirty="0" smtClean="0"/>
              <a:t> Theory</a:t>
            </a:r>
            <a:endParaRPr lang="en-IN" dirty="0"/>
          </a:p>
        </p:txBody>
      </p:sp>
      <p:graphicFrame>
        <p:nvGraphicFramePr>
          <p:cNvPr id="6" name="Diagram 5"/>
          <p:cNvGraphicFramePr/>
          <p:nvPr>
            <p:extLst>
              <p:ext uri="{D42A27DB-BD31-4B8C-83A1-F6EECF244321}">
                <p14:modId xmlns:p14="http://schemas.microsoft.com/office/powerpoint/2010/main" val="1191954056"/>
              </p:ext>
            </p:extLst>
          </p:nvPr>
        </p:nvGraphicFramePr>
        <p:xfrm>
          <a:off x="1319079" y="101413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59017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Contrast</a:t>
            </a:r>
            <a:endParaRPr lang="en-IN" dirty="0"/>
          </a:p>
        </p:txBody>
      </p:sp>
      <p:pic>
        <p:nvPicPr>
          <p:cNvPr id="1026" name="Picture 2" descr="https://thenextweb.com/wp-content/blogs.dir/1/files/2015/04/Real-Color-Wheel-Clean7x7-72dp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368" y="1651780"/>
            <a:ext cx="48006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660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Complementary</a:t>
            </a:r>
            <a:endParaRPr lang="en-IN" dirty="0"/>
          </a:p>
        </p:txBody>
      </p:sp>
      <p:sp>
        <p:nvSpPr>
          <p:cNvPr id="3" name="Content Placeholder 2"/>
          <p:cNvSpPr>
            <a:spLocks noGrp="1"/>
          </p:cNvSpPr>
          <p:nvPr>
            <p:ph idx="1"/>
          </p:nvPr>
        </p:nvSpPr>
        <p:spPr>
          <a:xfrm>
            <a:off x="677334" y="1503337"/>
            <a:ext cx="9567046" cy="4538026"/>
          </a:xfrm>
        </p:spPr>
        <p:txBody>
          <a:bodyPr/>
          <a:lstStyle/>
          <a:p>
            <a:r>
              <a:rPr lang="en-IN" dirty="0" err="1" smtClean="0"/>
              <a:t>colors</a:t>
            </a:r>
            <a:r>
              <a:rPr lang="en-IN" dirty="0" smtClean="0"/>
              <a:t> </a:t>
            </a:r>
            <a:r>
              <a:rPr lang="en-IN" dirty="0"/>
              <a:t>that are opposite each other on the </a:t>
            </a:r>
            <a:r>
              <a:rPr lang="en-IN" dirty="0" err="1"/>
              <a:t>color</a:t>
            </a:r>
            <a:r>
              <a:rPr lang="en-IN" dirty="0"/>
              <a:t> wheel are considered to be complementary </a:t>
            </a:r>
            <a:r>
              <a:rPr lang="en-IN" dirty="0" err="1"/>
              <a:t>colors</a:t>
            </a:r>
            <a:r>
              <a:rPr lang="en-IN" dirty="0"/>
              <a:t> (example: red and green</a:t>
            </a:r>
            <a:r>
              <a:rPr lang="en-IN" dirty="0" smtClean="0"/>
              <a:t>).</a:t>
            </a:r>
          </a:p>
          <a:p>
            <a:endParaRPr lang="en-IN" dirty="0"/>
          </a:p>
          <a:p>
            <a:r>
              <a:rPr lang="en-IN" dirty="0"/>
              <a:t>The high contrast of complementary </a:t>
            </a:r>
            <a:r>
              <a:rPr lang="en-IN" dirty="0" err="1"/>
              <a:t>colors</a:t>
            </a:r>
            <a:r>
              <a:rPr lang="en-IN" dirty="0"/>
              <a:t> creates a vibrant look especially when used at full saturation. </a:t>
            </a:r>
            <a:endParaRPr lang="en-IN" dirty="0" smtClean="0"/>
          </a:p>
          <a:p>
            <a:endParaRPr lang="en-IN" dirty="0"/>
          </a:p>
          <a:p>
            <a:r>
              <a:rPr lang="en-IN" dirty="0" smtClean="0"/>
              <a:t>This </a:t>
            </a:r>
            <a:r>
              <a:rPr lang="en-IN" dirty="0" err="1"/>
              <a:t>color</a:t>
            </a:r>
            <a:r>
              <a:rPr lang="en-IN" dirty="0"/>
              <a:t> scheme must be managed well so it is not jarring.</a:t>
            </a:r>
          </a:p>
          <a:p>
            <a:endParaRPr lang="en-IN" dirty="0" smtClean="0"/>
          </a:p>
          <a:p>
            <a:r>
              <a:rPr lang="en-IN" dirty="0" smtClean="0"/>
              <a:t>Complementary </a:t>
            </a:r>
            <a:r>
              <a:rPr lang="en-IN" dirty="0" err="1"/>
              <a:t>colors</a:t>
            </a:r>
            <a:r>
              <a:rPr lang="en-IN" dirty="0"/>
              <a:t> are tricky to use in large doses, but work well when you want something to stand out.</a:t>
            </a:r>
          </a:p>
          <a:p>
            <a:endParaRPr lang="en-IN" dirty="0" smtClean="0"/>
          </a:p>
          <a:p>
            <a:r>
              <a:rPr lang="en-IN" dirty="0" smtClean="0"/>
              <a:t>Complementary </a:t>
            </a:r>
            <a:r>
              <a:rPr lang="en-IN" dirty="0" err="1"/>
              <a:t>colors</a:t>
            </a:r>
            <a:r>
              <a:rPr lang="en-IN" dirty="0"/>
              <a:t> are really bad for text. </a:t>
            </a:r>
          </a:p>
          <a:p>
            <a:endParaRPr lang="en-IN" dirty="0"/>
          </a:p>
        </p:txBody>
      </p:sp>
    </p:spTree>
    <p:extLst>
      <p:ext uri="{BB962C8B-B14F-4D97-AF65-F5344CB8AC3E}">
        <p14:creationId xmlns:p14="http://schemas.microsoft.com/office/powerpoint/2010/main" val="1363362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Complementary</a:t>
            </a:r>
          </a:p>
        </p:txBody>
      </p:sp>
      <p:pic>
        <p:nvPicPr>
          <p:cNvPr id="4098" name="Picture 2" descr="Color Wheel with complementary color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784" y="1992392"/>
            <a:ext cx="4307937" cy="430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779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lorida Flourish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62" y="1190518"/>
            <a:ext cx="9550340" cy="46833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56398" y="191145"/>
            <a:ext cx="8596668" cy="999373"/>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mtClean="0"/>
              <a:t>Complementary</a:t>
            </a:r>
            <a:endParaRPr lang="en-IN" dirty="0"/>
          </a:p>
        </p:txBody>
      </p:sp>
    </p:spTree>
    <p:extLst>
      <p:ext uri="{BB962C8B-B14F-4D97-AF65-F5344CB8AC3E}">
        <p14:creationId xmlns:p14="http://schemas.microsoft.com/office/powerpoint/2010/main" val="37891542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Vibrancy</a:t>
            </a:r>
            <a:endParaRPr lang="en-IN" dirty="0"/>
          </a:p>
        </p:txBody>
      </p:sp>
      <p:sp>
        <p:nvSpPr>
          <p:cNvPr id="3" name="Content Placeholder 2"/>
          <p:cNvSpPr>
            <a:spLocks noGrp="1"/>
          </p:cNvSpPr>
          <p:nvPr>
            <p:ph idx="1"/>
          </p:nvPr>
        </p:nvSpPr>
        <p:spPr/>
        <p:txBody>
          <a:bodyPr/>
          <a:lstStyle/>
          <a:p>
            <a:r>
              <a:rPr lang="en-IN" dirty="0"/>
              <a:t>Each </a:t>
            </a:r>
            <a:r>
              <a:rPr lang="en-IN" dirty="0" err="1"/>
              <a:t>color</a:t>
            </a:r>
            <a:r>
              <a:rPr lang="en-IN" dirty="0"/>
              <a:t> evokes specific moods: </a:t>
            </a:r>
            <a:endParaRPr lang="en-IN" dirty="0" smtClean="0"/>
          </a:p>
          <a:p>
            <a:endParaRPr lang="en-IN" dirty="0" smtClean="0"/>
          </a:p>
          <a:p>
            <a:r>
              <a:rPr lang="en-IN" dirty="0" smtClean="0"/>
              <a:t>the </a:t>
            </a:r>
            <a:r>
              <a:rPr lang="en-IN" dirty="0"/>
              <a:t>brighter warm </a:t>
            </a:r>
            <a:r>
              <a:rPr lang="en-IN" dirty="0" err="1"/>
              <a:t>colors</a:t>
            </a:r>
            <a:r>
              <a:rPr lang="en-IN" dirty="0"/>
              <a:t> (red, orange, yellow) tend to energize a user and make them more </a:t>
            </a:r>
            <a:r>
              <a:rPr lang="en-IN" dirty="0" smtClean="0"/>
              <a:t>alert.</a:t>
            </a:r>
          </a:p>
          <a:p>
            <a:endParaRPr lang="en-IN" dirty="0" smtClean="0"/>
          </a:p>
          <a:p>
            <a:r>
              <a:rPr lang="en-IN" dirty="0" smtClean="0"/>
              <a:t>while </a:t>
            </a:r>
            <a:r>
              <a:rPr lang="en-IN" dirty="0"/>
              <a:t>darker cool shades (green, blue, purple) tend to be more relaxing and </a:t>
            </a:r>
            <a:r>
              <a:rPr lang="en-IN" dirty="0" smtClean="0"/>
              <a:t>calm.</a:t>
            </a:r>
            <a:r>
              <a:rPr lang="en-IN" dirty="0"/>
              <a:t> </a:t>
            </a:r>
            <a:endParaRPr lang="en-IN" dirty="0" smtClean="0"/>
          </a:p>
          <a:p>
            <a:endParaRPr lang="en-IN" u="sng" dirty="0">
              <a:hlinkClick r:id="rId2"/>
            </a:endParaRPr>
          </a:p>
          <a:p>
            <a:r>
              <a:rPr lang="en-IN" u="sng" dirty="0" smtClean="0">
                <a:hlinkClick r:id="rId2"/>
              </a:rPr>
              <a:t>CNN</a:t>
            </a:r>
            <a:r>
              <a:rPr lang="en-IN" dirty="0"/>
              <a:t> uses a red banner in their top navigation to heighten alertness, a </a:t>
            </a:r>
            <a:r>
              <a:rPr lang="en-IN" dirty="0" err="1"/>
              <a:t>color</a:t>
            </a:r>
            <a:r>
              <a:rPr lang="en-IN" dirty="0"/>
              <a:t> decision that suits the site’s breaking news content.</a:t>
            </a:r>
          </a:p>
        </p:txBody>
      </p:sp>
    </p:spTree>
    <p:extLst>
      <p:ext uri="{BB962C8B-B14F-4D97-AF65-F5344CB8AC3E}">
        <p14:creationId xmlns:p14="http://schemas.microsoft.com/office/powerpoint/2010/main" val="29258433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henextweb.com/wp-content/blogs.dir/1/files/2015/04/c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434" y="420309"/>
            <a:ext cx="7408903" cy="608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908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Red</a:t>
            </a:r>
            <a:br>
              <a:rPr lang="en-IN" b="1" dirty="0"/>
            </a:br>
            <a:r>
              <a:rPr lang="en-IN" dirty="0"/>
              <a:t>Promotes: </a:t>
            </a:r>
            <a:r>
              <a:rPr lang="en-IN" i="1" dirty="0"/>
              <a:t>power, importance, youth</a:t>
            </a:r>
            <a:r>
              <a:rPr lang="en-IN" dirty="0"/>
              <a:t/>
            </a:r>
            <a:br>
              <a:rPr lang="en-IN" dirty="0"/>
            </a:br>
            <a:endParaRPr lang="en-IN" dirty="0"/>
          </a:p>
        </p:txBody>
      </p:sp>
      <p:pic>
        <p:nvPicPr>
          <p:cNvPr id="18434" name="Picture 2" descr="https://thenextweb.com/wp-content/blogs.dir/1/files/2015/04/colo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110540"/>
            <a:ext cx="8596668" cy="461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435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Orange</a:t>
            </a:r>
            <a:br>
              <a:rPr lang="en-IN" b="1" dirty="0" smtClean="0"/>
            </a:br>
            <a:r>
              <a:rPr lang="en-IN" dirty="0"/>
              <a:t>Promotes: </a:t>
            </a:r>
            <a:r>
              <a:rPr lang="en-IN" i="1" dirty="0"/>
              <a:t>friendliness, energy, uniqueness</a:t>
            </a:r>
            <a:r>
              <a:rPr lang="en-IN" b="1" dirty="0"/>
              <a:t/>
            </a:r>
            <a:br>
              <a:rPr lang="en-IN" b="1" dirty="0"/>
            </a:br>
            <a:endParaRPr lang="en-IN" dirty="0"/>
          </a:p>
        </p:txBody>
      </p:sp>
      <p:pic>
        <p:nvPicPr>
          <p:cNvPr id="14338" name="Picture 2" descr="https://thenextweb.com/wp-content/blogs.dir/1/files/2015/04/fant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4065" y="1788628"/>
            <a:ext cx="7532514" cy="451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80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Best Practices for Developing Personas</a:t>
            </a:r>
            <a:br>
              <a:rPr lang="en-IN" b="1" dirty="0"/>
            </a:br>
            <a:endParaRPr lang="en-IN" dirty="0"/>
          </a:p>
        </p:txBody>
      </p:sp>
      <p:sp>
        <p:nvSpPr>
          <p:cNvPr id="3" name="Content Placeholder 2"/>
          <p:cNvSpPr>
            <a:spLocks noGrp="1"/>
          </p:cNvSpPr>
          <p:nvPr>
            <p:ph idx="1"/>
          </p:nvPr>
        </p:nvSpPr>
        <p:spPr/>
        <p:txBody>
          <a:bodyPr/>
          <a:lstStyle/>
          <a:p>
            <a:r>
              <a:rPr lang="en-IN" b="1" dirty="0"/>
              <a:t>Conduct </a:t>
            </a:r>
            <a:r>
              <a:rPr lang="en-IN" b="1" u="sng" dirty="0">
                <a:hlinkClick r:id="rId2"/>
              </a:rPr>
              <a:t>user </a:t>
            </a:r>
            <a:r>
              <a:rPr lang="en-IN" b="1" u="sng" dirty="0" smtClean="0">
                <a:hlinkClick r:id="rId2"/>
              </a:rPr>
              <a:t>research</a:t>
            </a:r>
            <a:endParaRPr lang="en-IN" b="1" u="sng" dirty="0" smtClean="0"/>
          </a:p>
          <a:p>
            <a:r>
              <a:rPr lang="en-IN" b="1" u="sng" dirty="0" smtClean="0"/>
              <a:t>Condense research</a:t>
            </a:r>
          </a:p>
          <a:p>
            <a:pPr lvl="1"/>
            <a:r>
              <a:rPr lang="en-IN" dirty="0"/>
              <a:t> Look for themes/characteristics that are specific, relevant, and universal to the system and its </a:t>
            </a:r>
            <a:r>
              <a:rPr lang="en-IN" dirty="0" smtClean="0"/>
              <a:t>users.</a:t>
            </a:r>
          </a:p>
          <a:p>
            <a:r>
              <a:rPr lang="en-IN" b="1" dirty="0" smtClean="0"/>
              <a:t>Brainstorm</a:t>
            </a:r>
            <a:endParaRPr lang="en-IN" dirty="0"/>
          </a:p>
          <a:p>
            <a:r>
              <a:rPr lang="en-IN" b="1" dirty="0"/>
              <a:t>Refine</a:t>
            </a:r>
            <a:r>
              <a:rPr lang="en-IN" dirty="0"/>
              <a:t>: Combine and prioritize the rough personas. Separate them into primary, secondary, and, if necessary, complementary categories. You should have roughly 3-5 personas and their identified characteristics.</a:t>
            </a:r>
          </a:p>
          <a:p>
            <a:r>
              <a:rPr lang="en-IN" b="1" dirty="0"/>
              <a:t>Make them realistic</a:t>
            </a:r>
            <a:r>
              <a:rPr lang="en-IN" dirty="0"/>
              <a:t>: Develop the appropriate descriptions of each personas background, motivations, and expectations. Do not include a lot of personal information. Be relevant and serious; </a:t>
            </a:r>
            <a:r>
              <a:rPr lang="en-IN" dirty="0" err="1"/>
              <a:t>humor</a:t>
            </a:r>
            <a:r>
              <a:rPr lang="en-IN" dirty="0"/>
              <a:t> is not appropriate.</a:t>
            </a:r>
          </a:p>
          <a:p>
            <a:endParaRPr lang="en-IN" dirty="0"/>
          </a:p>
        </p:txBody>
      </p:sp>
    </p:spTree>
    <p:extLst>
      <p:ext uri="{BB962C8B-B14F-4D97-AF65-F5344CB8AC3E}">
        <p14:creationId xmlns:p14="http://schemas.microsoft.com/office/powerpoint/2010/main" val="3101565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596669" cy="1320800"/>
          </a:xfrm>
        </p:spPr>
        <p:txBody>
          <a:bodyPr>
            <a:normAutofit fontScale="90000"/>
          </a:bodyPr>
          <a:lstStyle/>
          <a:p>
            <a:pPr fontAlgn="base"/>
            <a:r>
              <a:rPr lang="en-IN" b="1" dirty="0"/>
              <a:t>Yellow</a:t>
            </a:r>
            <a:br>
              <a:rPr lang="en-IN" b="1" dirty="0"/>
            </a:br>
            <a:r>
              <a:rPr lang="en-IN" dirty="0"/>
              <a:t>Promotes: </a:t>
            </a:r>
            <a:r>
              <a:rPr lang="en-IN" i="1" dirty="0"/>
              <a:t>happiness, enthusiasm, antiquity (darker shades)</a:t>
            </a:r>
            <a:r>
              <a:rPr lang="en-IN" dirty="0"/>
              <a:t/>
            </a:r>
            <a:br>
              <a:rPr lang="en-IN" dirty="0"/>
            </a:br>
            <a:endParaRPr lang="en-IN" dirty="0"/>
          </a:p>
        </p:txBody>
      </p:sp>
      <p:pic>
        <p:nvPicPr>
          <p:cNvPr id="15362" name="Picture 2" descr="Flash MediaYellow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36" y="2291354"/>
            <a:ext cx="8185462" cy="417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60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Green</a:t>
            </a:r>
            <a:br>
              <a:rPr lang="en-IN" b="1" dirty="0"/>
            </a:br>
            <a:r>
              <a:rPr lang="en-IN" dirty="0"/>
              <a:t>Promotes: </a:t>
            </a:r>
            <a:r>
              <a:rPr lang="en-IN" i="1" dirty="0"/>
              <a:t>growth, stability, financial themes, environmental themes</a:t>
            </a:r>
            <a:endParaRPr lang="en-IN" dirty="0"/>
          </a:p>
        </p:txBody>
      </p:sp>
      <p:pic>
        <p:nvPicPr>
          <p:cNvPr id="16386" name="Picture 2" descr="Ameritrade Green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43" y="2138766"/>
            <a:ext cx="10398307" cy="471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799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854124" cy="1320800"/>
          </a:xfrm>
        </p:spPr>
        <p:txBody>
          <a:bodyPr>
            <a:normAutofit fontScale="90000"/>
          </a:bodyPr>
          <a:lstStyle/>
          <a:p>
            <a:pPr fontAlgn="base"/>
            <a:r>
              <a:rPr lang="en-IN" b="1" dirty="0"/>
              <a:t>Blue</a:t>
            </a:r>
            <a:br>
              <a:rPr lang="en-IN" b="1" dirty="0"/>
            </a:br>
            <a:r>
              <a:rPr lang="en-IN" dirty="0"/>
              <a:t>Promotes: </a:t>
            </a:r>
            <a:r>
              <a:rPr lang="en-IN" i="1" dirty="0"/>
              <a:t>calm, safety, openness (lighter shades), reliability (darker shades)</a:t>
            </a:r>
            <a:r>
              <a:rPr lang="en-IN" dirty="0"/>
              <a:t/>
            </a:r>
            <a:br>
              <a:rPr lang="en-IN" dirty="0"/>
            </a:br>
            <a:endParaRPr lang="en-IN" dirty="0"/>
          </a:p>
        </p:txBody>
      </p:sp>
      <p:pic>
        <p:nvPicPr>
          <p:cNvPr id="17410" name="Picture 2" descr="https://thenextweb.com/wp-content/blogs.dir/1/files/2015/04/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03" y="2463962"/>
            <a:ext cx="8585469" cy="398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318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807629" cy="1320800"/>
          </a:xfrm>
        </p:spPr>
        <p:txBody>
          <a:bodyPr>
            <a:normAutofit fontScale="90000"/>
          </a:bodyPr>
          <a:lstStyle/>
          <a:p>
            <a:pPr fontAlgn="base"/>
            <a:r>
              <a:rPr lang="en-IN" b="1" dirty="0"/>
              <a:t>Purple</a:t>
            </a:r>
            <a:br>
              <a:rPr lang="en-IN" b="1" dirty="0"/>
            </a:br>
            <a:r>
              <a:rPr lang="en-IN" dirty="0"/>
              <a:t>Promotes: </a:t>
            </a:r>
            <a:r>
              <a:rPr lang="en-IN" i="1" dirty="0"/>
              <a:t>luxury, romance (lighter shades), mystery (darker shades)</a:t>
            </a:r>
            <a:r>
              <a:rPr lang="en-IN" dirty="0"/>
              <a:t/>
            </a:r>
            <a:br>
              <a:rPr lang="en-IN" dirty="0"/>
            </a:br>
            <a:endParaRPr lang="en-IN" dirty="0"/>
          </a:p>
        </p:txBody>
      </p:sp>
      <p:pic>
        <p:nvPicPr>
          <p:cNvPr id="19458" name="Picture 2" descr="Cadbury Purple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91" y="2391070"/>
            <a:ext cx="8383991" cy="4208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659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fontAlgn="base"/>
            <a:r>
              <a:rPr lang="en-IN" b="1" dirty="0"/>
              <a:t>Black</a:t>
            </a:r>
            <a:br>
              <a:rPr lang="en-IN" b="1" dirty="0"/>
            </a:br>
            <a:r>
              <a:rPr lang="en-IN" dirty="0"/>
              <a:t>Promotes: </a:t>
            </a:r>
            <a:r>
              <a:rPr lang="en-IN" i="1" dirty="0"/>
              <a:t>power, edginess, sophistication</a:t>
            </a:r>
            <a:r>
              <a:rPr lang="en-IN" dirty="0"/>
              <a:t/>
            </a:r>
            <a:br>
              <a:rPr lang="en-IN" dirty="0"/>
            </a:br>
            <a:r>
              <a:rPr lang="en-IN" u="sng" dirty="0">
                <a:hlinkClick r:id="rId2"/>
              </a:rPr>
              <a:t/>
            </a:r>
            <a:br>
              <a:rPr lang="en-IN" u="sng" dirty="0">
                <a:hlinkClick r:id="rId2"/>
              </a:rPr>
            </a:br>
            <a:endParaRPr lang="en-IN" dirty="0"/>
          </a:p>
        </p:txBody>
      </p:sp>
      <p:pic>
        <p:nvPicPr>
          <p:cNvPr id="20482" name="Picture 2" descr="Bose Black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94" y="2214238"/>
            <a:ext cx="8390007" cy="424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2168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White</a:t>
            </a:r>
            <a:br>
              <a:rPr lang="en-IN" b="1" dirty="0"/>
            </a:br>
            <a:r>
              <a:rPr lang="en-IN" dirty="0"/>
              <a:t>Promotes: </a:t>
            </a:r>
            <a:r>
              <a:rPr lang="en-IN" i="1" dirty="0"/>
              <a:t>cleanliness, virtue, simplicity</a:t>
            </a:r>
            <a:r>
              <a:rPr lang="en-IN" dirty="0"/>
              <a:t/>
            </a:r>
            <a:br>
              <a:rPr lang="en-IN" dirty="0"/>
            </a:br>
            <a:endParaRPr lang="en-IN" dirty="0"/>
          </a:p>
        </p:txBody>
      </p:sp>
      <p:pic>
        <p:nvPicPr>
          <p:cNvPr id="21506" name="Picture 2" descr="https://thenextweb.com/wp-content/blogs.dir/1/files/2015/04/wh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422" y="1744420"/>
            <a:ext cx="7875447" cy="470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387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err="1"/>
              <a:t>Gray</a:t>
            </a:r>
            <a:r>
              <a:rPr lang="en-IN" b="1" dirty="0"/>
              <a:t/>
            </a:r>
            <a:br>
              <a:rPr lang="en-IN" b="1" dirty="0"/>
            </a:br>
            <a:r>
              <a:rPr lang="en-IN" dirty="0"/>
              <a:t>Promotes: </a:t>
            </a:r>
            <a:r>
              <a:rPr lang="en-IN" i="1" dirty="0"/>
              <a:t>neutrality, formality, melancholy</a:t>
            </a:r>
            <a:r>
              <a:rPr lang="en-IN" dirty="0"/>
              <a:t/>
            </a:r>
            <a:br>
              <a:rPr lang="en-IN" dirty="0"/>
            </a:br>
            <a:endParaRPr lang="en-IN" dirty="0"/>
          </a:p>
        </p:txBody>
      </p:sp>
      <p:pic>
        <p:nvPicPr>
          <p:cNvPr id="22530" name="Picture 2" descr="Awwwards Gray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03" y="2214239"/>
            <a:ext cx="8247681" cy="415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074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Beige</a:t>
            </a:r>
            <a:br>
              <a:rPr lang="en-IN" b="1" dirty="0"/>
            </a:br>
            <a:r>
              <a:rPr lang="en-IN" dirty="0"/>
              <a:t>Promotes: </a:t>
            </a:r>
            <a:r>
              <a:rPr lang="en-IN" i="1" dirty="0"/>
              <a:t>traits of surrounding </a:t>
            </a:r>
            <a:r>
              <a:rPr lang="en-IN" i="1" dirty="0" err="1"/>
              <a:t>colors</a:t>
            </a:r>
            <a:r>
              <a:rPr lang="en-IN" dirty="0"/>
              <a:t/>
            </a:r>
            <a:br>
              <a:rPr lang="en-IN" dirty="0"/>
            </a:br>
            <a:endParaRPr lang="en-IN" dirty="0"/>
          </a:p>
        </p:txBody>
      </p:sp>
      <p:pic>
        <p:nvPicPr>
          <p:cNvPr id="23554" name="Picture 2" descr="Dishoom Beige web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20" y="1914914"/>
            <a:ext cx="8596668" cy="494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4485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Color</a:t>
            </a:r>
            <a:r>
              <a:rPr lang="en-IN" b="1" dirty="0"/>
              <a:t> Assistance Tools</a:t>
            </a:r>
            <a:br>
              <a:rPr lang="en-IN" b="1" dirty="0"/>
            </a:br>
            <a:endParaRPr lang="en-IN" dirty="0"/>
          </a:p>
        </p:txBody>
      </p:sp>
      <p:sp>
        <p:nvSpPr>
          <p:cNvPr id="3" name="Content Placeholder 2"/>
          <p:cNvSpPr>
            <a:spLocks noGrp="1"/>
          </p:cNvSpPr>
          <p:nvPr>
            <p:ph idx="1"/>
          </p:nvPr>
        </p:nvSpPr>
        <p:spPr/>
        <p:txBody>
          <a:bodyPr/>
          <a:lstStyle/>
          <a:p>
            <a:pPr fontAlgn="base"/>
            <a:r>
              <a:rPr lang="en-IN" u="sng" dirty="0">
                <a:hlinkClick r:id="rId2"/>
              </a:rPr>
              <a:t>Adobe </a:t>
            </a:r>
            <a:r>
              <a:rPr lang="en-IN" u="sng" dirty="0" err="1">
                <a:hlinkClick r:id="rId2"/>
              </a:rPr>
              <a:t>Color</a:t>
            </a:r>
            <a:r>
              <a:rPr lang="en-IN" u="sng" dirty="0">
                <a:hlinkClick r:id="rId2"/>
              </a:rPr>
              <a:t> CC</a:t>
            </a:r>
            <a:r>
              <a:rPr lang="en-IN" dirty="0"/>
              <a:t> — Previously known as </a:t>
            </a:r>
            <a:r>
              <a:rPr lang="en-IN" dirty="0" err="1"/>
              <a:t>Kuler</a:t>
            </a:r>
            <a:r>
              <a:rPr lang="en-IN" dirty="0"/>
              <a:t>, this is one of the most trusted </a:t>
            </a:r>
            <a:r>
              <a:rPr lang="en-IN" dirty="0" err="1"/>
              <a:t>color</a:t>
            </a:r>
            <a:r>
              <a:rPr lang="en-IN" dirty="0"/>
              <a:t> assistance tools available.</a:t>
            </a:r>
          </a:p>
          <a:p>
            <a:pPr fontAlgn="base"/>
            <a:r>
              <a:rPr lang="en-IN" u="sng" dirty="0" err="1">
                <a:hlinkClick r:id="rId3"/>
              </a:rPr>
              <a:t>Paletton</a:t>
            </a:r>
            <a:r>
              <a:rPr lang="en-IN" dirty="0"/>
              <a:t> — If you’re in need of a tool for speed or a simplified ease-of-use, this minimal tool can help you. Great for beginners</a:t>
            </a:r>
            <a:r>
              <a:rPr lang="en-IN" dirty="0" smtClean="0"/>
              <a:t>.</a:t>
            </a:r>
          </a:p>
          <a:p>
            <a:pPr fontAlgn="base"/>
            <a:r>
              <a:rPr lang="en-IN" dirty="0"/>
              <a:t>http://paletton.com/#uid=14f0u0kllllaFw0g0qFqFg0w0aF</a:t>
            </a:r>
          </a:p>
          <a:p>
            <a:pPr fontAlgn="base"/>
            <a:r>
              <a:rPr lang="en-IN" u="sng" dirty="0">
                <a:hlinkClick r:id="rId4"/>
              </a:rPr>
              <a:t>Flat UI </a:t>
            </a:r>
            <a:r>
              <a:rPr lang="en-IN" u="sng" dirty="0" err="1">
                <a:hlinkClick r:id="rId4"/>
              </a:rPr>
              <a:t>Color</a:t>
            </a:r>
            <a:r>
              <a:rPr lang="en-IN" u="sng" dirty="0">
                <a:hlinkClick r:id="rId4"/>
              </a:rPr>
              <a:t> Picker</a:t>
            </a:r>
            <a:r>
              <a:rPr lang="en-IN" dirty="0"/>
              <a:t> — While for flat UI designs only, this is still a useful and convenient tool for </a:t>
            </a:r>
            <a:r>
              <a:rPr lang="en-IN" dirty="0" err="1"/>
              <a:t>color</a:t>
            </a:r>
            <a:r>
              <a:rPr lang="en-IN" dirty="0"/>
              <a:t> selection.</a:t>
            </a:r>
          </a:p>
          <a:p>
            <a:endParaRPr lang="en-IN" dirty="0"/>
          </a:p>
        </p:txBody>
      </p:sp>
    </p:spTree>
    <p:extLst>
      <p:ext uri="{BB962C8B-B14F-4D97-AF65-F5344CB8AC3E}">
        <p14:creationId xmlns:p14="http://schemas.microsoft.com/office/powerpoint/2010/main" val="29369932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209" y="551131"/>
            <a:ext cx="8183860" cy="4794844"/>
          </a:xfrm>
          <a:prstGeom prst="rect">
            <a:avLst/>
          </a:prstGeom>
        </p:spPr>
      </p:pic>
    </p:spTree>
    <p:extLst>
      <p:ext uri="{BB962C8B-B14F-4D97-AF65-F5344CB8AC3E}">
        <p14:creationId xmlns:p14="http://schemas.microsoft.com/office/powerpoint/2010/main" val="386208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Questions to Ask During Persona Development</a:t>
            </a:r>
            <a:br>
              <a:rPr lang="en-IN" b="1" dirty="0"/>
            </a:br>
            <a:endParaRPr lang="en-IN" dirty="0"/>
          </a:p>
        </p:txBody>
      </p:sp>
      <p:sp>
        <p:nvSpPr>
          <p:cNvPr id="3" name="Content Placeholder 2"/>
          <p:cNvSpPr>
            <a:spLocks noGrp="1"/>
          </p:cNvSpPr>
          <p:nvPr>
            <p:ph idx="1"/>
          </p:nvPr>
        </p:nvSpPr>
        <p:spPr/>
        <p:txBody>
          <a:bodyPr/>
          <a:lstStyle/>
          <a:p>
            <a:r>
              <a:rPr lang="en-IN" dirty="0" smtClean="0">
                <a:hlinkClick r:id="rId2" action="ppaction://hlinkfile"/>
              </a:rPr>
              <a:t>Questions</a:t>
            </a:r>
            <a:r>
              <a:rPr lang="en-IN" dirty="0" smtClean="0"/>
              <a:t> (open Link)</a:t>
            </a:r>
            <a:endParaRPr lang="en-IN" dirty="0"/>
          </a:p>
        </p:txBody>
      </p:sp>
    </p:spTree>
    <p:extLst>
      <p:ext uri="{BB962C8B-B14F-4D97-AF65-F5344CB8AC3E}">
        <p14:creationId xmlns:p14="http://schemas.microsoft.com/office/powerpoint/2010/main" val="39388347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7335" y="1983783"/>
            <a:ext cx="9334570" cy="2543665"/>
          </a:xfrm>
        </p:spPr>
        <p:txBody>
          <a:bodyPr>
            <a:normAutofit fontScale="90000"/>
          </a:bodyPr>
          <a:lstStyle/>
          <a:p>
            <a:r>
              <a:rPr lang="en-US" altLang="zh-CN" b="1" dirty="0" smtClean="0">
                <a:solidFill>
                  <a:schemeClr val="tx1"/>
                </a:solidFill>
                <a:latin typeface="Times New Roman"/>
              </a:rPr>
              <a:t/>
            </a:r>
            <a:br>
              <a:rPr lang="en-US" altLang="zh-CN" b="1" dirty="0" smtClean="0">
                <a:solidFill>
                  <a:schemeClr val="tx1"/>
                </a:solidFill>
                <a:latin typeface="Times New Roman"/>
              </a:rPr>
            </a:br>
            <a:r>
              <a:rPr lang="en-US" altLang="zh-CN" b="1" dirty="0">
                <a:solidFill>
                  <a:schemeClr val="tx1"/>
                </a:solidFill>
                <a:latin typeface="Times New Roman"/>
              </a:rPr>
              <a:t/>
            </a:r>
            <a:br>
              <a:rPr lang="en-US" altLang="zh-CN" b="1" dirty="0">
                <a:solidFill>
                  <a:schemeClr val="tx1"/>
                </a:solidFill>
                <a:latin typeface="Times New Roman"/>
              </a:rPr>
            </a:br>
            <a:r>
              <a:rPr lang="en-US" altLang="zh-CN" b="1" dirty="0" smtClean="0">
                <a:solidFill>
                  <a:schemeClr val="tx1"/>
                </a:solidFill>
                <a:latin typeface="Times New Roman"/>
              </a:rPr>
              <a:t>The </a:t>
            </a:r>
            <a:r>
              <a:rPr lang="en-US" altLang="zh-CN" b="1" dirty="0">
                <a:solidFill>
                  <a:schemeClr val="tx1"/>
                </a:solidFill>
                <a:latin typeface="Times New Roman"/>
              </a:rPr>
              <a:t>must-have 10 </a:t>
            </a:r>
            <a:r>
              <a:rPr lang="en-US" altLang="zh-CN" b="1" dirty="0" smtClean="0">
                <a:solidFill>
                  <a:schemeClr val="tx1"/>
                </a:solidFill>
                <a:latin typeface="Times New Roman"/>
              </a:rPr>
              <a:t>point </a:t>
            </a:r>
            <a:r>
              <a:rPr lang="en-US" altLang="zh-CN" b="1" dirty="0">
                <a:solidFill>
                  <a:schemeClr val="tx1"/>
                </a:solidFill>
                <a:latin typeface="Times New Roman"/>
              </a:rPr>
              <a:t>UX design checklist</a:t>
            </a:r>
            <a:br>
              <a:rPr lang="en-US" altLang="zh-CN" b="1" dirty="0">
                <a:solidFill>
                  <a:schemeClr val="tx1"/>
                </a:solidFill>
                <a:latin typeface="Times New Roman"/>
              </a:rPr>
            </a:br>
            <a:r>
              <a:rPr lang="en-US" altLang="zh-CN" b="1" dirty="0">
                <a:solidFill>
                  <a:schemeClr val="tx1"/>
                </a:solidFill>
                <a:latin typeface="Times New Roman"/>
              </a:rPr>
              <a:t/>
            </a:r>
            <a:br>
              <a:rPr lang="en-US" altLang="zh-CN" b="1" dirty="0">
                <a:solidFill>
                  <a:schemeClr val="tx1"/>
                </a:solidFill>
                <a:latin typeface="Times New Roman"/>
              </a:rPr>
            </a:br>
            <a:endParaRPr lang="en-IN" dirty="0">
              <a:solidFill>
                <a:schemeClr val="tx1"/>
              </a:solidFill>
            </a:endParaRPr>
          </a:p>
        </p:txBody>
      </p:sp>
    </p:spTree>
    <p:extLst>
      <p:ext uri="{BB962C8B-B14F-4D97-AF65-F5344CB8AC3E}">
        <p14:creationId xmlns:p14="http://schemas.microsoft.com/office/powerpoint/2010/main" val="30172496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Grp="1"/>
          </p:cNvSpPr>
          <p:nvPr>
            <p:ph type="title"/>
          </p:nvPr>
        </p:nvSpPr>
        <p:spPr>
          <a:prstGeom prst="rect">
            <a:avLst/>
          </a:prstGeom>
          <a:noFill/>
        </p:spPr>
        <p:txBody>
          <a:bodyPr wrap="none" lIns="0" tIns="0" rIns="0" rtlCol="0">
            <a:spAutoFit/>
          </a:bodyPr>
          <a:lstStyle/>
          <a:p>
            <a:r>
              <a:rPr lang="en-US" altLang="zh-CN" sz="2800" b="1" dirty="0" smtClean="0">
                <a:solidFill>
                  <a:srgbClr val="000000"/>
                </a:solidFill>
                <a:latin typeface="Times New Roman"/>
              </a:rPr>
              <a:t>1. Choose the technology and approach wisely</a:t>
            </a:r>
          </a:p>
        </p:txBody>
      </p:sp>
      <p:pic>
        <p:nvPicPr>
          <p:cNvPr id="6" name="Image 21"/>
          <p:cNvPicPr>
            <a:picLocks noChangeAspect="1"/>
          </p:cNvPicPr>
          <p:nvPr/>
        </p:nvPicPr>
        <p:blipFill>
          <a:blip r:embed="rId2"/>
          <a:stretch>
            <a:fillRect/>
          </a:stretch>
        </p:blipFill>
        <p:spPr>
          <a:xfrm>
            <a:off x="1167192" y="1701249"/>
            <a:ext cx="7616952" cy="3794760"/>
          </a:xfrm>
          <a:prstGeom prst="rect">
            <a:avLst/>
          </a:prstGeom>
        </p:spPr>
      </p:pic>
    </p:spTree>
    <p:extLst>
      <p:ext uri="{BB962C8B-B14F-4D97-AF65-F5344CB8AC3E}">
        <p14:creationId xmlns:p14="http://schemas.microsoft.com/office/powerpoint/2010/main" val="13460312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Grp="1"/>
          </p:cNvSpPr>
          <p:nvPr>
            <p:ph type="title"/>
          </p:nvPr>
        </p:nvSpPr>
        <p:spPr>
          <a:prstGeom prst="rect">
            <a:avLst/>
          </a:prstGeom>
          <a:noFill/>
        </p:spPr>
        <p:txBody>
          <a:bodyPr wrap="none" lIns="0" tIns="0" rIns="0" rtlCol="0">
            <a:spAutoFit/>
          </a:bodyPr>
          <a:lstStyle/>
          <a:p>
            <a:r>
              <a:rPr lang="en-US" altLang="zh-CN" sz="2800" b="1" dirty="0" smtClean="0">
                <a:solidFill>
                  <a:srgbClr val="000000"/>
                </a:solidFill>
                <a:latin typeface="Times New Roman"/>
              </a:rPr>
              <a:t>1. Choose the technology and approach wisely</a:t>
            </a:r>
          </a:p>
        </p:txBody>
      </p:sp>
      <p:sp>
        <p:nvSpPr>
          <p:cNvPr id="2" name="Content Placeholder 1"/>
          <p:cNvSpPr>
            <a:spLocks noGrp="1"/>
          </p:cNvSpPr>
          <p:nvPr>
            <p:ph idx="1"/>
          </p:nvPr>
        </p:nvSpPr>
        <p:spPr/>
        <p:txBody>
          <a:bodyPr/>
          <a:lstStyle/>
          <a:p>
            <a:r>
              <a:rPr lang="en-IN" dirty="0"/>
              <a:t>Keep in mind </a:t>
            </a:r>
            <a:r>
              <a:rPr lang="en-IN" dirty="0" smtClean="0"/>
              <a:t> the </a:t>
            </a:r>
            <a:r>
              <a:rPr lang="en-IN" dirty="0"/>
              <a:t>rapid pace of change in both the consumer and tech</a:t>
            </a:r>
          </a:p>
          <a:p>
            <a:endParaRPr lang="en-IN" dirty="0" smtClean="0"/>
          </a:p>
          <a:p>
            <a:r>
              <a:rPr lang="en-IN" dirty="0" smtClean="0"/>
              <a:t>landscapes </a:t>
            </a:r>
            <a:r>
              <a:rPr lang="en-IN" dirty="0"/>
              <a:t>– factor in how long it will take to deliver the project and </a:t>
            </a:r>
            <a:r>
              <a:rPr lang="en-IN" dirty="0" smtClean="0"/>
              <a:t>anticipate coming </a:t>
            </a:r>
            <a:r>
              <a:rPr lang="en-IN" dirty="0"/>
              <a:t>changes. You don’t want your efforts to look dated on launch day.</a:t>
            </a:r>
          </a:p>
          <a:p>
            <a:endParaRPr lang="en-IN" dirty="0" smtClean="0"/>
          </a:p>
          <a:p>
            <a:r>
              <a:rPr lang="en-IN" dirty="0" smtClean="0"/>
              <a:t>It's </a:t>
            </a:r>
            <a:r>
              <a:rPr lang="en-IN" dirty="0"/>
              <a:t>crucial the design strategy keeps the future in mind and the technology</a:t>
            </a:r>
          </a:p>
          <a:p>
            <a:pPr marL="0" indent="0">
              <a:buNone/>
            </a:pPr>
            <a:r>
              <a:rPr lang="en-IN" dirty="0" smtClean="0"/>
              <a:t>     chosen </a:t>
            </a:r>
            <a:r>
              <a:rPr lang="en-IN" dirty="0"/>
              <a:t>is not only based on the latest currently available, but is </a:t>
            </a:r>
            <a:r>
              <a:rPr lang="en-IN" dirty="0" smtClean="0"/>
              <a:t>advanced</a:t>
            </a:r>
          </a:p>
          <a:p>
            <a:pPr marL="0" indent="0">
              <a:buNone/>
            </a:pPr>
            <a:r>
              <a:rPr lang="en-IN" dirty="0" smtClean="0"/>
              <a:t>     enough to account for trends that may be just around the corner.</a:t>
            </a:r>
            <a:endParaRPr lang="en-IN" dirty="0"/>
          </a:p>
        </p:txBody>
      </p:sp>
    </p:spTree>
    <p:extLst>
      <p:ext uri="{BB962C8B-B14F-4D97-AF65-F5344CB8AC3E}">
        <p14:creationId xmlns:p14="http://schemas.microsoft.com/office/powerpoint/2010/main" val="2082710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31615" cy="1320800"/>
          </a:xfrm>
        </p:spPr>
        <p:txBody>
          <a:bodyPr/>
          <a:lstStyle/>
          <a:p>
            <a:r>
              <a:rPr lang="en-IN" b="1" dirty="0"/>
              <a:t>2. Responsive, responsive, RESPONSIVE !</a:t>
            </a:r>
            <a:endParaRPr lang="en-IN" dirty="0"/>
          </a:p>
        </p:txBody>
      </p:sp>
      <p:pic>
        <p:nvPicPr>
          <p:cNvPr id="4" name="Picture 3"/>
          <p:cNvPicPr>
            <a:picLocks noChangeAspect="1"/>
          </p:cNvPicPr>
          <p:nvPr/>
        </p:nvPicPr>
        <p:blipFill>
          <a:blip r:embed="rId2"/>
          <a:stretch>
            <a:fillRect/>
          </a:stretch>
        </p:blipFill>
        <p:spPr>
          <a:xfrm>
            <a:off x="677333" y="2204111"/>
            <a:ext cx="8403311" cy="4165691"/>
          </a:xfrm>
          <a:prstGeom prst="rect">
            <a:avLst/>
          </a:prstGeom>
        </p:spPr>
      </p:pic>
    </p:spTree>
    <p:extLst>
      <p:ext uri="{BB962C8B-B14F-4D97-AF65-F5344CB8AC3E}">
        <p14:creationId xmlns:p14="http://schemas.microsoft.com/office/powerpoint/2010/main" val="8642716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 Responsive, responsive, RESPONSIVE !</a:t>
            </a:r>
            <a:endParaRPr lang="en-IN" dirty="0"/>
          </a:p>
        </p:txBody>
      </p:sp>
      <p:sp>
        <p:nvSpPr>
          <p:cNvPr id="3" name="Content Placeholder 2"/>
          <p:cNvSpPr>
            <a:spLocks noGrp="1"/>
          </p:cNvSpPr>
          <p:nvPr>
            <p:ph idx="1"/>
          </p:nvPr>
        </p:nvSpPr>
        <p:spPr>
          <a:xfrm>
            <a:off x="677334" y="2160589"/>
            <a:ext cx="9272578" cy="3880773"/>
          </a:xfrm>
        </p:spPr>
        <p:txBody>
          <a:bodyPr/>
          <a:lstStyle/>
          <a:p>
            <a:r>
              <a:rPr lang="en-IN" dirty="0"/>
              <a:t>Users change devices faster than they change clothes. </a:t>
            </a:r>
            <a:endParaRPr lang="en-IN" dirty="0" smtClean="0"/>
          </a:p>
          <a:p>
            <a:endParaRPr lang="en-IN" dirty="0"/>
          </a:p>
          <a:p>
            <a:r>
              <a:rPr lang="en-IN" dirty="0" smtClean="0"/>
              <a:t>Finding </a:t>
            </a:r>
            <a:r>
              <a:rPr lang="en-IN" dirty="0"/>
              <a:t>a way to let </a:t>
            </a:r>
            <a:r>
              <a:rPr lang="en-IN" dirty="0" smtClean="0"/>
              <a:t>them start </a:t>
            </a:r>
            <a:r>
              <a:rPr lang="en-IN" dirty="0"/>
              <a:t>from where they left off, regardless of which device they were on is key </a:t>
            </a:r>
            <a:r>
              <a:rPr lang="en-IN" dirty="0" smtClean="0"/>
              <a:t>to how </a:t>
            </a:r>
            <a:r>
              <a:rPr lang="en-IN" dirty="0"/>
              <a:t>their experience </a:t>
            </a:r>
            <a:r>
              <a:rPr lang="en-IN" dirty="0" smtClean="0"/>
              <a:t>builds</a:t>
            </a:r>
          </a:p>
          <a:p>
            <a:endParaRPr lang="en-IN" dirty="0"/>
          </a:p>
          <a:p>
            <a:r>
              <a:rPr lang="en-IN" dirty="0" smtClean="0"/>
              <a:t> </a:t>
            </a:r>
            <a:r>
              <a:rPr lang="en-IN" dirty="0"/>
              <a:t>So responsive or not is not even a question</a:t>
            </a:r>
            <a:r>
              <a:rPr lang="en-IN" dirty="0" smtClean="0"/>
              <a:t>.</a:t>
            </a:r>
          </a:p>
          <a:p>
            <a:endParaRPr lang="en-IN" dirty="0"/>
          </a:p>
          <a:p>
            <a:r>
              <a:rPr lang="en-IN" dirty="0" smtClean="0"/>
              <a:t> The question </a:t>
            </a:r>
            <a:r>
              <a:rPr lang="en-IN" dirty="0"/>
              <a:t>is - how to handle this for complex systems?</a:t>
            </a:r>
          </a:p>
        </p:txBody>
      </p:sp>
    </p:spTree>
    <p:extLst>
      <p:ext uri="{BB962C8B-B14F-4D97-AF65-F5344CB8AC3E}">
        <p14:creationId xmlns:p14="http://schemas.microsoft.com/office/powerpoint/2010/main" val="3245479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2. Responsive, responsive, RESPONSIVE !</a:t>
            </a:r>
            <a:endParaRPr lang="en-IN" dirty="0"/>
          </a:p>
        </p:txBody>
      </p:sp>
      <p:sp>
        <p:nvSpPr>
          <p:cNvPr id="3" name="Content Placeholder 2"/>
          <p:cNvSpPr>
            <a:spLocks noGrp="1"/>
          </p:cNvSpPr>
          <p:nvPr>
            <p:ph idx="1"/>
          </p:nvPr>
        </p:nvSpPr>
        <p:spPr>
          <a:xfrm>
            <a:off x="677334" y="2160589"/>
            <a:ext cx="9272578" cy="3880773"/>
          </a:xfrm>
        </p:spPr>
        <p:txBody>
          <a:bodyPr/>
          <a:lstStyle/>
          <a:p>
            <a:r>
              <a:rPr lang="en-IN" dirty="0"/>
              <a:t>The best way is to begin by understanding the user’s role</a:t>
            </a:r>
            <a:r>
              <a:rPr lang="en-IN" dirty="0" smtClean="0"/>
              <a:t>.</a:t>
            </a:r>
          </a:p>
          <a:p>
            <a:endParaRPr lang="en-IN" dirty="0"/>
          </a:p>
          <a:p>
            <a:r>
              <a:rPr lang="en-IN" dirty="0" smtClean="0"/>
              <a:t> </a:t>
            </a:r>
            <a:r>
              <a:rPr lang="en-IN" dirty="0"/>
              <a:t>For </a:t>
            </a:r>
            <a:r>
              <a:rPr lang="en-IN" dirty="0" smtClean="0"/>
              <a:t>mobile applications</a:t>
            </a:r>
            <a:r>
              <a:rPr lang="en-IN" dirty="0"/>
              <a:t>, divide the apps based on the tasks your users will perform and </a:t>
            </a:r>
            <a:r>
              <a:rPr lang="en-IN" dirty="0" smtClean="0"/>
              <a:t>the role </a:t>
            </a:r>
            <a:r>
              <a:rPr lang="en-IN" dirty="0"/>
              <a:t>each plays. </a:t>
            </a:r>
            <a:endParaRPr lang="en-IN" dirty="0" smtClean="0"/>
          </a:p>
          <a:p>
            <a:endParaRPr lang="en-IN" dirty="0"/>
          </a:p>
          <a:p>
            <a:r>
              <a:rPr lang="en-IN" dirty="0" smtClean="0"/>
              <a:t>For </a:t>
            </a:r>
            <a:r>
              <a:rPr lang="en-IN" dirty="0"/>
              <a:t>example, while the ERP may have all modules in one app </a:t>
            </a:r>
            <a:r>
              <a:rPr lang="en-IN" dirty="0" smtClean="0"/>
              <a:t>- from </a:t>
            </a:r>
            <a:r>
              <a:rPr lang="en-IN" dirty="0"/>
              <a:t>booking an appointment to billing and from managing user profiles </a:t>
            </a:r>
            <a:r>
              <a:rPr lang="en-IN" dirty="0" smtClean="0"/>
              <a:t>to employee </a:t>
            </a:r>
            <a:r>
              <a:rPr lang="en-IN" dirty="0"/>
              <a:t>payroll - the mobile experience should be built strategically.</a:t>
            </a:r>
          </a:p>
        </p:txBody>
      </p:sp>
    </p:spTree>
    <p:extLst>
      <p:ext uri="{BB962C8B-B14F-4D97-AF65-F5344CB8AC3E}">
        <p14:creationId xmlns:p14="http://schemas.microsoft.com/office/powerpoint/2010/main" val="25491456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8916117" cy="1320800"/>
          </a:xfrm>
        </p:spPr>
        <p:txBody>
          <a:bodyPr/>
          <a:lstStyle/>
          <a:p>
            <a:r>
              <a:rPr lang="en-IN" b="1" dirty="0" smtClean="0"/>
              <a:t>2. Responsive</a:t>
            </a:r>
            <a:r>
              <a:rPr lang="en-IN" b="1" dirty="0"/>
              <a:t>, responsive, RESPONSIVE !</a:t>
            </a:r>
            <a:endParaRPr lang="en-IN" dirty="0"/>
          </a:p>
        </p:txBody>
      </p:sp>
      <p:pic>
        <p:nvPicPr>
          <p:cNvPr id="5" name="Picture 4"/>
          <p:cNvPicPr>
            <a:picLocks noChangeAspect="1"/>
          </p:cNvPicPr>
          <p:nvPr/>
        </p:nvPicPr>
        <p:blipFill>
          <a:blip r:embed="rId3"/>
          <a:stretch>
            <a:fillRect/>
          </a:stretch>
        </p:blipFill>
        <p:spPr>
          <a:xfrm>
            <a:off x="-1" y="1411781"/>
            <a:ext cx="9469465" cy="5446219"/>
          </a:xfrm>
          <a:prstGeom prst="rect">
            <a:avLst/>
          </a:prstGeom>
        </p:spPr>
      </p:pic>
    </p:spTree>
    <p:extLst>
      <p:ext uri="{BB962C8B-B14F-4D97-AF65-F5344CB8AC3E}">
        <p14:creationId xmlns:p14="http://schemas.microsoft.com/office/powerpoint/2010/main" val="28946098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3.Effective </a:t>
            </a:r>
            <a:r>
              <a:rPr lang="en-IN" b="1" dirty="0"/>
              <a:t>and easy right from set-up</a:t>
            </a:r>
            <a:endParaRPr lang="en-IN" dirty="0"/>
          </a:p>
        </p:txBody>
      </p:sp>
      <p:pic>
        <p:nvPicPr>
          <p:cNvPr id="4" name="Picture 3"/>
          <p:cNvPicPr>
            <a:picLocks noChangeAspect="1"/>
          </p:cNvPicPr>
          <p:nvPr/>
        </p:nvPicPr>
        <p:blipFill>
          <a:blip r:embed="rId2"/>
          <a:stretch>
            <a:fillRect/>
          </a:stretch>
        </p:blipFill>
        <p:spPr>
          <a:xfrm>
            <a:off x="842580" y="1739162"/>
            <a:ext cx="8747221" cy="4336174"/>
          </a:xfrm>
          <a:prstGeom prst="rect">
            <a:avLst/>
          </a:prstGeom>
        </p:spPr>
      </p:pic>
    </p:spTree>
    <p:extLst>
      <p:ext uri="{BB962C8B-B14F-4D97-AF65-F5344CB8AC3E}">
        <p14:creationId xmlns:p14="http://schemas.microsoft.com/office/powerpoint/2010/main" val="30503864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3.Effective </a:t>
            </a:r>
            <a:r>
              <a:rPr lang="en-IN" b="1" dirty="0"/>
              <a:t>and easy right from set-up</a:t>
            </a:r>
            <a:endParaRPr lang="en-IN" dirty="0"/>
          </a:p>
        </p:txBody>
      </p:sp>
      <p:sp>
        <p:nvSpPr>
          <p:cNvPr id="3" name="Content Placeholder 2"/>
          <p:cNvSpPr>
            <a:spLocks noGrp="1"/>
          </p:cNvSpPr>
          <p:nvPr>
            <p:ph idx="1"/>
          </p:nvPr>
        </p:nvSpPr>
        <p:spPr/>
        <p:txBody>
          <a:bodyPr/>
          <a:lstStyle/>
          <a:p>
            <a:r>
              <a:rPr lang="en-IN" dirty="0"/>
              <a:t>UX begins from the moment the potential client considers your product right</a:t>
            </a:r>
          </a:p>
          <a:p>
            <a:pPr marL="0" indent="0">
              <a:buNone/>
            </a:pPr>
            <a:r>
              <a:rPr lang="en-IN" dirty="0" smtClean="0"/>
              <a:t>        through </a:t>
            </a:r>
            <a:r>
              <a:rPr lang="en-IN" dirty="0"/>
              <a:t>to project completion, when the end users are enjoying it daily</a:t>
            </a:r>
            <a:r>
              <a:rPr lang="en-IN" dirty="0" smtClean="0"/>
              <a:t>.</a:t>
            </a:r>
          </a:p>
          <a:p>
            <a:pPr marL="0" indent="0">
              <a:buNone/>
            </a:pPr>
            <a:endParaRPr lang="en-IN" dirty="0"/>
          </a:p>
          <a:p>
            <a:pPr marL="0" indent="0">
              <a:buNone/>
            </a:pPr>
            <a:endParaRPr lang="en-IN" dirty="0"/>
          </a:p>
          <a:p>
            <a:r>
              <a:rPr lang="en-IN" dirty="0" smtClean="0"/>
              <a:t>While customisation </a:t>
            </a:r>
            <a:r>
              <a:rPr lang="en-IN" dirty="0"/>
              <a:t>and integration are core parts of complex, large-scale software</a:t>
            </a:r>
            <a:r>
              <a:rPr lang="en-IN" dirty="0" smtClean="0"/>
              <a:t>, you </a:t>
            </a:r>
            <a:r>
              <a:rPr lang="en-IN" dirty="0"/>
              <a:t>need to keep in mind (no matter how difficult) that set-up and </a:t>
            </a:r>
            <a:r>
              <a:rPr lang="en-IN" dirty="0" smtClean="0"/>
              <a:t>configuration is </a:t>
            </a:r>
            <a:r>
              <a:rPr lang="en-IN" dirty="0"/>
              <a:t>where the user experience begins.</a:t>
            </a:r>
            <a:endParaRPr lang="en-IN" dirty="0"/>
          </a:p>
        </p:txBody>
      </p:sp>
    </p:spTree>
    <p:extLst>
      <p:ext uri="{BB962C8B-B14F-4D97-AF65-F5344CB8AC3E}">
        <p14:creationId xmlns:p14="http://schemas.microsoft.com/office/powerpoint/2010/main" val="19121373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 Play nice with third party tools</a:t>
            </a:r>
            <a:br>
              <a:rPr lang="en-IN" b="1" dirty="0"/>
            </a:br>
            <a:endParaRPr lang="en-IN" dirty="0"/>
          </a:p>
        </p:txBody>
      </p:sp>
      <p:pic>
        <p:nvPicPr>
          <p:cNvPr id="4" name="Picture 3"/>
          <p:cNvPicPr>
            <a:picLocks noChangeAspect="1"/>
          </p:cNvPicPr>
          <p:nvPr/>
        </p:nvPicPr>
        <p:blipFill>
          <a:blip r:embed="rId2"/>
          <a:stretch>
            <a:fillRect/>
          </a:stretch>
        </p:blipFill>
        <p:spPr>
          <a:xfrm>
            <a:off x="1173432" y="1563933"/>
            <a:ext cx="8542728" cy="4573395"/>
          </a:xfrm>
          <a:prstGeom prst="rect">
            <a:avLst/>
          </a:prstGeom>
        </p:spPr>
      </p:pic>
    </p:spTree>
    <p:extLst>
      <p:ext uri="{BB962C8B-B14F-4D97-AF65-F5344CB8AC3E}">
        <p14:creationId xmlns:p14="http://schemas.microsoft.com/office/powerpoint/2010/main" val="302159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Elements of a Persona</a:t>
            </a:r>
            <a:br>
              <a:rPr lang="en-IN" b="1" dirty="0"/>
            </a:br>
            <a:endParaRPr lang="en-IN" dirty="0"/>
          </a:p>
        </p:txBody>
      </p:sp>
      <p:sp>
        <p:nvSpPr>
          <p:cNvPr id="3" name="Content Placeholder 2"/>
          <p:cNvSpPr>
            <a:spLocks noGrp="1"/>
          </p:cNvSpPr>
          <p:nvPr>
            <p:ph idx="1"/>
          </p:nvPr>
        </p:nvSpPr>
        <p:spPr/>
        <p:txBody>
          <a:bodyPr/>
          <a:lstStyle/>
          <a:p>
            <a:pPr fontAlgn="base"/>
            <a:r>
              <a:rPr lang="en-IN" dirty="0" smtClean="0"/>
              <a:t>Persona </a:t>
            </a:r>
            <a:r>
              <a:rPr lang="en-IN" dirty="0"/>
              <a:t>Group (i.e. web manager)</a:t>
            </a:r>
          </a:p>
          <a:p>
            <a:pPr fontAlgn="base"/>
            <a:r>
              <a:rPr lang="en-IN" dirty="0"/>
              <a:t>Fictional name</a:t>
            </a:r>
          </a:p>
          <a:p>
            <a:pPr fontAlgn="base"/>
            <a:r>
              <a:rPr lang="en-IN" dirty="0"/>
              <a:t>Job titles and major responsibilities</a:t>
            </a:r>
          </a:p>
          <a:p>
            <a:pPr fontAlgn="base"/>
            <a:r>
              <a:rPr lang="en-IN" dirty="0"/>
              <a:t>Demographics such as age, education, ethnicity, and family status</a:t>
            </a:r>
          </a:p>
          <a:p>
            <a:pPr fontAlgn="base"/>
            <a:r>
              <a:rPr lang="en-IN" dirty="0"/>
              <a:t>The goals and tasks they are trying to complete using the site</a:t>
            </a:r>
          </a:p>
          <a:p>
            <a:pPr fontAlgn="base"/>
            <a:r>
              <a:rPr lang="en-IN" dirty="0"/>
              <a:t>Their physical, social, and technological environment</a:t>
            </a:r>
          </a:p>
          <a:p>
            <a:pPr fontAlgn="base"/>
            <a:r>
              <a:rPr lang="en-IN" dirty="0"/>
              <a:t>A quote that sums up what matters most to the persona as it relates to your site</a:t>
            </a:r>
          </a:p>
          <a:p>
            <a:pPr fontAlgn="base"/>
            <a:r>
              <a:rPr lang="en-IN" dirty="0"/>
              <a:t>Casual pictures representing that user </a:t>
            </a:r>
            <a:r>
              <a:rPr lang="en-IN" dirty="0" smtClean="0"/>
              <a:t>group</a:t>
            </a:r>
          </a:p>
          <a:p>
            <a:pPr fontAlgn="base"/>
            <a:r>
              <a:rPr lang="en-IN" dirty="0" smtClean="0">
                <a:hlinkClick r:id="rId2" action="ppaction://hlinkfile"/>
              </a:rPr>
              <a:t>Example</a:t>
            </a:r>
            <a:endParaRPr lang="en-IN" dirty="0"/>
          </a:p>
          <a:p>
            <a:endParaRPr lang="en-IN" dirty="0"/>
          </a:p>
        </p:txBody>
      </p:sp>
    </p:spTree>
    <p:extLst>
      <p:ext uri="{BB962C8B-B14F-4D97-AF65-F5344CB8AC3E}">
        <p14:creationId xmlns:p14="http://schemas.microsoft.com/office/powerpoint/2010/main" val="20025711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 Play nice with third party tools</a:t>
            </a:r>
            <a:br>
              <a:rPr lang="en-IN" b="1" dirty="0"/>
            </a:br>
            <a:endParaRPr lang="en-IN" dirty="0"/>
          </a:p>
        </p:txBody>
      </p:sp>
      <p:sp>
        <p:nvSpPr>
          <p:cNvPr id="3" name="Content Placeholder 2"/>
          <p:cNvSpPr>
            <a:spLocks noGrp="1"/>
          </p:cNvSpPr>
          <p:nvPr>
            <p:ph idx="1"/>
          </p:nvPr>
        </p:nvSpPr>
        <p:spPr/>
        <p:txBody>
          <a:bodyPr/>
          <a:lstStyle/>
          <a:p>
            <a:r>
              <a:rPr lang="en-IN" dirty="0"/>
              <a:t>Enterprise-class clients tend to switch from one product to another </a:t>
            </a:r>
            <a:r>
              <a:rPr lang="en-IN" dirty="0" smtClean="0"/>
              <a:t>every few </a:t>
            </a:r>
            <a:r>
              <a:rPr lang="en-IN" dirty="0"/>
              <a:t>years. </a:t>
            </a:r>
            <a:endParaRPr lang="en-IN" dirty="0" smtClean="0"/>
          </a:p>
          <a:p>
            <a:endParaRPr lang="en-IN" dirty="0" smtClean="0"/>
          </a:p>
          <a:p>
            <a:r>
              <a:rPr lang="en-IN" dirty="0" smtClean="0"/>
              <a:t>When </a:t>
            </a:r>
            <a:r>
              <a:rPr lang="en-IN" dirty="0"/>
              <a:t>they switch to your product, you need to ensure </a:t>
            </a:r>
            <a:r>
              <a:rPr lang="en-IN" dirty="0" smtClean="0"/>
              <a:t>the transition </a:t>
            </a:r>
            <a:r>
              <a:rPr lang="en-IN" dirty="0"/>
              <a:t>is as smooth as possible. </a:t>
            </a:r>
            <a:endParaRPr lang="en-IN" dirty="0" smtClean="0"/>
          </a:p>
          <a:p>
            <a:endParaRPr lang="en-IN" dirty="0" smtClean="0"/>
          </a:p>
          <a:p>
            <a:r>
              <a:rPr lang="en-IN" dirty="0" smtClean="0"/>
              <a:t>Consider </a:t>
            </a:r>
            <a:r>
              <a:rPr lang="en-IN" dirty="0"/>
              <a:t>how they will plug in </a:t>
            </a:r>
            <a:r>
              <a:rPr lang="en-IN" dirty="0" smtClean="0"/>
              <a:t>their existing </a:t>
            </a:r>
            <a:r>
              <a:rPr lang="en-IN" dirty="0"/>
              <a:t>data, how they will carry out the transition, and how you </a:t>
            </a:r>
            <a:r>
              <a:rPr lang="en-IN" dirty="0" smtClean="0"/>
              <a:t>can support </a:t>
            </a:r>
            <a:r>
              <a:rPr lang="en-IN" dirty="0"/>
              <a:t>the bulk import / export / conversion capabilities they’ll need.</a:t>
            </a:r>
            <a:endParaRPr lang="en-IN" dirty="0"/>
          </a:p>
        </p:txBody>
      </p:sp>
    </p:spTree>
    <p:extLst>
      <p:ext uri="{BB962C8B-B14F-4D97-AF65-F5344CB8AC3E}">
        <p14:creationId xmlns:p14="http://schemas.microsoft.com/office/powerpoint/2010/main" val="28077505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5. Quantify the benefits of your design</a:t>
            </a:r>
            <a:r>
              <a:rPr lang="en-IN" dirty="0"/>
              <a:t/>
            </a:r>
            <a:br>
              <a:rPr lang="en-IN" dirty="0"/>
            </a:br>
            <a:r>
              <a:rPr lang="en-IN" dirty="0"/>
              <a:t/>
            </a:r>
            <a:br>
              <a:rPr lang="en-IN" dirty="0"/>
            </a:br>
            <a:endParaRPr lang="en-IN" dirty="0"/>
          </a:p>
        </p:txBody>
      </p:sp>
      <p:pic>
        <p:nvPicPr>
          <p:cNvPr id="5" name="Picture 4"/>
          <p:cNvPicPr>
            <a:picLocks noChangeAspect="1"/>
          </p:cNvPicPr>
          <p:nvPr/>
        </p:nvPicPr>
        <p:blipFill>
          <a:blip r:embed="rId2"/>
          <a:stretch>
            <a:fillRect/>
          </a:stretch>
        </p:blipFill>
        <p:spPr>
          <a:xfrm>
            <a:off x="1090553" y="2095624"/>
            <a:ext cx="8309518" cy="4119196"/>
          </a:xfrm>
          <a:prstGeom prst="rect">
            <a:avLst/>
          </a:prstGeom>
        </p:spPr>
      </p:pic>
    </p:spTree>
    <p:extLst>
      <p:ext uri="{BB962C8B-B14F-4D97-AF65-F5344CB8AC3E}">
        <p14:creationId xmlns:p14="http://schemas.microsoft.com/office/powerpoint/2010/main" val="15073592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5. Quantify the benefits of your design</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p:txBody>
          <a:bodyPr>
            <a:normAutofit/>
          </a:bodyPr>
          <a:lstStyle/>
          <a:p>
            <a:r>
              <a:rPr lang="en-IN" dirty="0"/>
              <a:t>When you take up the challenge of building a complex system from scratch </a:t>
            </a:r>
            <a:r>
              <a:rPr lang="en-IN" dirty="0" smtClean="0"/>
              <a:t>or revamping </a:t>
            </a:r>
            <a:r>
              <a:rPr lang="en-IN" dirty="0"/>
              <a:t>an existing body of work (whether in one shot or in stages), make </a:t>
            </a:r>
            <a:r>
              <a:rPr lang="en-IN" dirty="0" smtClean="0"/>
              <a:t>it matter</a:t>
            </a:r>
            <a:r>
              <a:rPr lang="en-IN" dirty="0"/>
              <a:t>. </a:t>
            </a:r>
            <a:endParaRPr lang="en-IN" dirty="0" smtClean="0"/>
          </a:p>
          <a:p>
            <a:r>
              <a:rPr lang="en-IN" dirty="0" smtClean="0"/>
              <a:t>Push </a:t>
            </a:r>
            <a:r>
              <a:rPr lang="en-IN" dirty="0"/>
              <a:t>everybody in the team to quantify the benefits of the exercise </a:t>
            </a:r>
            <a:r>
              <a:rPr lang="en-IN" dirty="0" smtClean="0"/>
              <a:t>so it </a:t>
            </a:r>
            <a:r>
              <a:rPr lang="en-IN" dirty="0"/>
              <a:t>isn't merely a face lift or technology upgrade but something which affects </a:t>
            </a:r>
            <a:r>
              <a:rPr lang="en-IN" dirty="0" smtClean="0"/>
              <a:t>the real </a:t>
            </a:r>
            <a:r>
              <a:rPr lang="en-IN" dirty="0"/>
              <a:t>bottom line-user-friendly training, set-up and configuration support, </a:t>
            </a:r>
            <a:r>
              <a:rPr lang="en-IN" dirty="0" smtClean="0"/>
              <a:t>a reduced </a:t>
            </a:r>
            <a:r>
              <a:rPr lang="en-IN" dirty="0"/>
              <a:t>number of calls to customer care, after sales support, new </a:t>
            </a:r>
            <a:r>
              <a:rPr lang="en-IN" dirty="0" smtClean="0"/>
              <a:t>markets (</a:t>
            </a:r>
            <a:r>
              <a:rPr lang="en-IN" dirty="0"/>
              <a:t>globalization), increased productivity and so on.</a:t>
            </a:r>
          </a:p>
          <a:p>
            <a:r>
              <a:rPr lang="en-IN" dirty="0"/>
              <a:t>Productivity means more profit, greater employee satisfaction and less churn.</a:t>
            </a:r>
          </a:p>
          <a:p>
            <a:r>
              <a:rPr lang="en-IN" dirty="0"/>
              <a:t>Quantify this and sell it to your client.</a:t>
            </a:r>
            <a:endParaRPr lang="en-IN" dirty="0"/>
          </a:p>
        </p:txBody>
      </p:sp>
    </p:spTree>
    <p:extLst>
      <p:ext uri="{BB962C8B-B14F-4D97-AF65-F5344CB8AC3E}">
        <p14:creationId xmlns:p14="http://schemas.microsoft.com/office/powerpoint/2010/main" val="5521785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6.Advocate </a:t>
            </a:r>
            <a:r>
              <a:rPr lang="en-IN" b="1" dirty="0"/>
              <a:t>Iteration</a:t>
            </a:r>
            <a:endParaRPr lang="en-IN" dirty="0"/>
          </a:p>
        </p:txBody>
      </p:sp>
      <p:pic>
        <p:nvPicPr>
          <p:cNvPr id="4" name="Picture 3"/>
          <p:cNvPicPr>
            <a:picLocks noChangeAspect="1"/>
          </p:cNvPicPr>
          <p:nvPr/>
        </p:nvPicPr>
        <p:blipFill>
          <a:blip r:embed="rId2"/>
          <a:stretch>
            <a:fillRect/>
          </a:stretch>
        </p:blipFill>
        <p:spPr>
          <a:xfrm>
            <a:off x="858079" y="1785657"/>
            <a:ext cx="8809746" cy="4367169"/>
          </a:xfrm>
          <a:prstGeom prst="rect">
            <a:avLst/>
          </a:prstGeom>
        </p:spPr>
      </p:pic>
    </p:spTree>
    <p:extLst>
      <p:ext uri="{BB962C8B-B14F-4D97-AF65-F5344CB8AC3E}">
        <p14:creationId xmlns:p14="http://schemas.microsoft.com/office/powerpoint/2010/main" val="32996718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Advocate Iteration</a:t>
            </a:r>
            <a:endParaRPr lang="en-IN" dirty="0"/>
          </a:p>
        </p:txBody>
      </p:sp>
      <p:sp>
        <p:nvSpPr>
          <p:cNvPr id="3" name="Content Placeholder 2"/>
          <p:cNvSpPr>
            <a:spLocks noGrp="1"/>
          </p:cNvSpPr>
          <p:nvPr>
            <p:ph idx="1"/>
          </p:nvPr>
        </p:nvSpPr>
        <p:spPr/>
        <p:txBody>
          <a:bodyPr>
            <a:normAutofit fontScale="92500" lnSpcReduction="20000"/>
          </a:bodyPr>
          <a:lstStyle/>
          <a:p>
            <a:r>
              <a:rPr lang="en-IN" dirty="0"/>
              <a:t>Do you have the best of the best in your team? Are your stakeholders </a:t>
            </a:r>
            <a:r>
              <a:rPr lang="en-IN" dirty="0" smtClean="0"/>
              <a:t>highly motivated</a:t>
            </a:r>
            <a:r>
              <a:rPr lang="en-IN" dirty="0"/>
              <a:t>? Are there firm deadlines? Is money no issue? Good for you! But </a:t>
            </a:r>
            <a:r>
              <a:rPr lang="en-IN" dirty="0" smtClean="0"/>
              <a:t>even then</a:t>
            </a:r>
            <a:r>
              <a:rPr lang="en-IN" dirty="0"/>
              <a:t>, the truth is that design is an iterative process and it becomes better </a:t>
            </a:r>
            <a:r>
              <a:rPr lang="en-IN" dirty="0" smtClean="0"/>
              <a:t>with each </a:t>
            </a:r>
            <a:r>
              <a:rPr lang="en-IN" dirty="0"/>
              <a:t>iteration.</a:t>
            </a:r>
          </a:p>
          <a:p>
            <a:endParaRPr lang="en-IN" dirty="0" smtClean="0"/>
          </a:p>
          <a:p>
            <a:r>
              <a:rPr lang="en-IN" dirty="0" smtClean="0"/>
              <a:t>Strike </a:t>
            </a:r>
            <a:r>
              <a:rPr lang="en-IN" dirty="0"/>
              <a:t>a balance between a </a:t>
            </a:r>
            <a:r>
              <a:rPr lang="en-IN" dirty="0" err="1"/>
              <a:t>mindset</a:t>
            </a:r>
            <a:r>
              <a:rPr lang="en-IN" dirty="0"/>
              <a:t> that thinks perfection can be achieved </a:t>
            </a:r>
            <a:r>
              <a:rPr lang="en-IN" dirty="0" smtClean="0"/>
              <a:t>on the </a:t>
            </a:r>
            <a:r>
              <a:rPr lang="en-IN" dirty="0"/>
              <a:t>first shot against a </a:t>
            </a:r>
            <a:r>
              <a:rPr lang="en-IN" dirty="0" err="1"/>
              <a:t>mindset</a:t>
            </a:r>
            <a:r>
              <a:rPr lang="en-IN" dirty="0"/>
              <a:t> of grilling yourself and the team because </a:t>
            </a:r>
            <a:r>
              <a:rPr lang="en-IN" dirty="0" smtClean="0"/>
              <a:t>the 15th </a:t>
            </a:r>
            <a:r>
              <a:rPr lang="en-IN" dirty="0"/>
              <a:t>iteration is still not perfect. </a:t>
            </a:r>
            <a:endParaRPr lang="en-IN" dirty="0" smtClean="0"/>
          </a:p>
          <a:p>
            <a:endParaRPr lang="en-IN" dirty="0" smtClean="0"/>
          </a:p>
          <a:p>
            <a:r>
              <a:rPr lang="en-IN" dirty="0" smtClean="0"/>
              <a:t>There </a:t>
            </a:r>
            <a:r>
              <a:rPr lang="en-IN" dirty="0"/>
              <a:t>is no perfect design - the best product </a:t>
            </a:r>
            <a:r>
              <a:rPr lang="en-IN" dirty="0" smtClean="0"/>
              <a:t>is always </a:t>
            </a:r>
            <a:r>
              <a:rPr lang="en-IN" dirty="0"/>
              <a:t>under development.</a:t>
            </a:r>
          </a:p>
          <a:p>
            <a:endParaRPr lang="en-IN" dirty="0" smtClean="0"/>
          </a:p>
          <a:p>
            <a:r>
              <a:rPr lang="en-IN" dirty="0" smtClean="0"/>
              <a:t>Draw </a:t>
            </a:r>
            <a:r>
              <a:rPr lang="en-IN" dirty="0"/>
              <a:t>a line in the sand and decide what is good enough for this time and </a:t>
            </a:r>
            <a:r>
              <a:rPr lang="en-IN" dirty="0" smtClean="0"/>
              <a:t>place and </a:t>
            </a:r>
            <a:r>
              <a:rPr lang="en-IN" dirty="0"/>
              <a:t>then work towards your ideal outcome with the smallest number </a:t>
            </a:r>
            <a:r>
              <a:rPr lang="en-IN" dirty="0" smtClean="0"/>
              <a:t>of iterations</a:t>
            </a:r>
            <a:r>
              <a:rPr lang="en-IN" dirty="0"/>
              <a:t>.</a:t>
            </a:r>
            <a:endParaRPr lang="en-IN" dirty="0"/>
          </a:p>
        </p:txBody>
      </p:sp>
    </p:spTree>
    <p:extLst>
      <p:ext uri="{BB962C8B-B14F-4D97-AF65-F5344CB8AC3E}">
        <p14:creationId xmlns:p14="http://schemas.microsoft.com/office/powerpoint/2010/main" val="21021240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7. Start </a:t>
            </a:r>
            <a:r>
              <a:rPr lang="en-IN" b="1" dirty="0"/>
              <a:t>broad and narrow down</a:t>
            </a:r>
            <a:endParaRPr lang="en-IN" dirty="0"/>
          </a:p>
        </p:txBody>
      </p:sp>
      <p:pic>
        <p:nvPicPr>
          <p:cNvPr id="4" name="Picture 3"/>
          <p:cNvPicPr>
            <a:picLocks noChangeAspect="1"/>
          </p:cNvPicPr>
          <p:nvPr/>
        </p:nvPicPr>
        <p:blipFill>
          <a:blip r:embed="rId2"/>
          <a:stretch>
            <a:fillRect/>
          </a:stretch>
        </p:blipFill>
        <p:spPr>
          <a:xfrm>
            <a:off x="811584" y="1930399"/>
            <a:ext cx="8705348" cy="4315417"/>
          </a:xfrm>
          <a:prstGeom prst="rect">
            <a:avLst/>
          </a:prstGeom>
        </p:spPr>
      </p:pic>
    </p:spTree>
    <p:extLst>
      <p:ext uri="{BB962C8B-B14F-4D97-AF65-F5344CB8AC3E}">
        <p14:creationId xmlns:p14="http://schemas.microsoft.com/office/powerpoint/2010/main" val="4447761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broad and narrow down</a:t>
            </a:r>
            <a:endParaRPr lang="en-IN" dirty="0"/>
          </a:p>
        </p:txBody>
      </p:sp>
      <p:sp>
        <p:nvSpPr>
          <p:cNvPr id="5" name="Content Placeholder 4"/>
          <p:cNvSpPr>
            <a:spLocks noGrp="1"/>
          </p:cNvSpPr>
          <p:nvPr>
            <p:ph idx="1"/>
          </p:nvPr>
        </p:nvSpPr>
        <p:spPr>
          <a:xfrm>
            <a:off x="677334" y="2160589"/>
            <a:ext cx="9055602" cy="3880773"/>
          </a:xfrm>
        </p:spPr>
        <p:txBody>
          <a:bodyPr/>
          <a:lstStyle/>
          <a:p>
            <a:r>
              <a:rPr lang="en-IN" dirty="0"/>
              <a:t>When you set out to build or revamp your system, it’s healthy to </a:t>
            </a:r>
            <a:r>
              <a:rPr lang="en-IN" dirty="0" smtClean="0"/>
              <a:t>brainstorm and </a:t>
            </a:r>
            <a:r>
              <a:rPr lang="en-IN" dirty="0"/>
              <a:t>evaluate a range of ideas that bring in more functional value and make </a:t>
            </a:r>
            <a:r>
              <a:rPr lang="en-IN" dirty="0" smtClean="0"/>
              <a:t>the workflow </a:t>
            </a:r>
            <a:r>
              <a:rPr lang="en-IN" dirty="0"/>
              <a:t>more efficient. </a:t>
            </a:r>
            <a:endParaRPr lang="en-IN" dirty="0" smtClean="0"/>
          </a:p>
          <a:p>
            <a:endParaRPr lang="en-IN" dirty="0" smtClean="0"/>
          </a:p>
          <a:p>
            <a:r>
              <a:rPr lang="en-IN" dirty="0" smtClean="0"/>
              <a:t>It’s </a:t>
            </a:r>
            <a:r>
              <a:rPr lang="en-IN" dirty="0"/>
              <a:t>wise too, to run each suggestion through </a:t>
            </a:r>
            <a:r>
              <a:rPr lang="en-IN" dirty="0" smtClean="0"/>
              <a:t>an intense </a:t>
            </a:r>
            <a:r>
              <a:rPr lang="en-IN" dirty="0"/>
              <a:t>validation process before deciding whether to run with it – or not.</a:t>
            </a:r>
          </a:p>
          <a:p>
            <a:endParaRPr lang="en-IN" dirty="0" smtClean="0"/>
          </a:p>
          <a:p>
            <a:r>
              <a:rPr lang="en-IN" dirty="0" smtClean="0"/>
              <a:t>But</a:t>
            </a:r>
            <a:r>
              <a:rPr lang="en-IN" dirty="0"/>
              <a:t>, once you’ve found what you believe is the best solution, stick with it.</a:t>
            </a:r>
          </a:p>
          <a:p>
            <a:endParaRPr lang="en-IN" dirty="0" smtClean="0"/>
          </a:p>
          <a:p>
            <a:r>
              <a:rPr lang="en-IN" dirty="0" smtClean="0"/>
              <a:t>Exploration </a:t>
            </a:r>
            <a:r>
              <a:rPr lang="en-IN" dirty="0"/>
              <a:t>and brainstorming are critical but there absolutely comes a </a:t>
            </a:r>
            <a:r>
              <a:rPr lang="en-IN" dirty="0" smtClean="0"/>
              <a:t>time where </a:t>
            </a:r>
            <a:r>
              <a:rPr lang="en-IN" dirty="0"/>
              <a:t>you need to settle on one plan or direction.</a:t>
            </a:r>
            <a:endParaRPr lang="en-IN" dirty="0"/>
          </a:p>
        </p:txBody>
      </p:sp>
    </p:spTree>
    <p:extLst>
      <p:ext uri="{BB962C8B-B14F-4D97-AF65-F5344CB8AC3E}">
        <p14:creationId xmlns:p14="http://schemas.microsoft.com/office/powerpoint/2010/main" val="34558448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8. Focus on the user, not the process</a:t>
            </a:r>
            <a:endParaRPr lang="en-IN" dirty="0"/>
          </a:p>
        </p:txBody>
      </p:sp>
      <p:pic>
        <p:nvPicPr>
          <p:cNvPr id="4" name="Picture 3"/>
          <p:cNvPicPr>
            <a:picLocks noChangeAspect="1"/>
          </p:cNvPicPr>
          <p:nvPr/>
        </p:nvPicPr>
        <p:blipFill>
          <a:blip r:embed="rId2"/>
          <a:stretch>
            <a:fillRect/>
          </a:stretch>
        </p:blipFill>
        <p:spPr>
          <a:xfrm>
            <a:off x="904572" y="1930400"/>
            <a:ext cx="8767877" cy="4346414"/>
          </a:xfrm>
          <a:prstGeom prst="rect">
            <a:avLst/>
          </a:prstGeom>
        </p:spPr>
      </p:pic>
    </p:spTree>
    <p:extLst>
      <p:ext uri="{BB962C8B-B14F-4D97-AF65-F5344CB8AC3E}">
        <p14:creationId xmlns:p14="http://schemas.microsoft.com/office/powerpoint/2010/main" val="8443483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8. Focus on the user, not the process</a:t>
            </a:r>
            <a:endParaRPr lang="en-IN" dirty="0"/>
          </a:p>
        </p:txBody>
      </p:sp>
      <p:sp>
        <p:nvSpPr>
          <p:cNvPr id="3" name="Content Placeholder 2"/>
          <p:cNvSpPr>
            <a:spLocks noGrp="1"/>
          </p:cNvSpPr>
          <p:nvPr>
            <p:ph idx="1"/>
          </p:nvPr>
        </p:nvSpPr>
        <p:spPr/>
        <p:txBody>
          <a:bodyPr>
            <a:normAutofit lnSpcReduction="10000"/>
          </a:bodyPr>
          <a:lstStyle/>
          <a:p>
            <a:r>
              <a:rPr lang="en-IN" dirty="0"/>
              <a:t>You have to be mindful of the demographics of the end user – what task do </a:t>
            </a:r>
            <a:r>
              <a:rPr lang="en-IN" dirty="0" smtClean="0"/>
              <a:t>they need </a:t>
            </a:r>
            <a:r>
              <a:rPr lang="en-IN" dirty="0"/>
              <a:t>to perform, how skilled or technically qualified are they, what language </a:t>
            </a:r>
            <a:r>
              <a:rPr lang="en-IN" dirty="0" smtClean="0"/>
              <a:t>do they </a:t>
            </a:r>
            <a:r>
              <a:rPr lang="en-IN" dirty="0"/>
              <a:t>speak?</a:t>
            </a:r>
          </a:p>
          <a:p>
            <a:endParaRPr lang="en-IN" dirty="0" smtClean="0"/>
          </a:p>
          <a:p>
            <a:r>
              <a:rPr lang="en-IN" dirty="0" smtClean="0"/>
              <a:t>Your </a:t>
            </a:r>
            <a:r>
              <a:rPr lang="en-IN" dirty="0"/>
              <a:t>system will never give you the best value if it’s built with a focus on </a:t>
            </a:r>
            <a:r>
              <a:rPr lang="en-IN" dirty="0" smtClean="0"/>
              <a:t>the workflows </a:t>
            </a:r>
            <a:r>
              <a:rPr lang="en-IN" dirty="0"/>
              <a:t>and tasks you (as senior management) perform. </a:t>
            </a:r>
            <a:endParaRPr lang="en-IN" dirty="0" smtClean="0"/>
          </a:p>
          <a:p>
            <a:endParaRPr lang="en-IN" dirty="0" smtClean="0"/>
          </a:p>
          <a:p>
            <a:r>
              <a:rPr lang="en-IN" dirty="0" smtClean="0"/>
              <a:t>Getting </a:t>
            </a:r>
            <a:r>
              <a:rPr lang="en-IN" dirty="0"/>
              <a:t>the job </a:t>
            </a:r>
            <a:r>
              <a:rPr lang="en-IN" dirty="0" smtClean="0"/>
              <a:t>done for </a:t>
            </a:r>
            <a:r>
              <a:rPr lang="en-IN" dirty="0"/>
              <a:t>the people who’ll be using the product most ensures you bag the best value</a:t>
            </a:r>
            <a:r>
              <a:rPr lang="en-IN" dirty="0" smtClean="0"/>
              <a:t>, which </a:t>
            </a:r>
            <a:r>
              <a:rPr lang="en-IN" dirty="0"/>
              <a:t>is why this user needs to be your driving focus.</a:t>
            </a:r>
          </a:p>
          <a:p>
            <a:endParaRPr lang="en-IN" dirty="0" smtClean="0"/>
          </a:p>
          <a:p>
            <a:r>
              <a:rPr lang="en-IN" dirty="0" smtClean="0"/>
              <a:t>A </a:t>
            </a:r>
            <a:r>
              <a:rPr lang="en-IN" dirty="0"/>
              <a:t>system that appears to be brilliant, yet misses the mark and pitches </a:t>
            </a:r>
            <a:r>
              <a:rPr lang="en-IN" dirty="0" smtClean="0"/>
              <a:t>itself above </a:t>
            </a:r>
            <a:r>
              <a:rPr lang="en-IN" dirty="0"/>
              <a:t>the capabilities of the average user will fail – every time.</a:t>
            </a:r>
            <a:endParaRPr lang="en-IN" dirty="0"/>
          </a:p>
        </p:txBody>
      </p:sp>
    </p:spTree>
    <p:extLst>
      <p:ext uri="{BB962C8B-B14F-4D97-AF65-F5344CB8AC3E}">
        <p14:creationId xmlns:p14="http://schemas.microsoft.com/office/powerpoint/2010/main" val="10113050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9. Explain design decisions as business</a:t>
            </a:r>
            <a:br>
              <a:rPr lang="en-IN" b="1" dirty="0"/>
            </a:br>
            <a:r>
              <a:rPr lang="en-IN" b="1" dirty="0"/>
              <a:t>decisions</a:t>
            </a:r>
            <a:endParaRPr lang="en-IN" dirty="0"/>
          </a:p>
        </p:txBody>
      </p:sp>
      <p:pic>
        <p:nvPicPr>
          <p:cNvPr id="4" name="Picture 3"/>
          <p:cNvPicPr>
            <a:picLocks noChangeAspect="1"/>
          </p:cNvPicPr>
          <p:nvPr/>
        </p:nvPicPr>
        <p:blipFill>
          <a:blip r:embed="rId2"/>
          <a:stretch>
            <a:fillRect/>
          </a:stretch>
        </p:blipFill>
        <p:spPr>
          <a:xfrm>
            <a:off x="811583" y="2250606"/>
            <a:ext cx="8704375" cy="4314935"/>
          </a:xfrm>
          <a:prstGeom prst="rect">
            <a:avLst/>
          </a:prstGeom>
        </p:spPr>
      </p:pic>
    </p:spTree>
    <p:extLst>
      <p:ext uri="{BB962C8B-B14F-4D97-AF65-F5344CB8AC3E}">
        <p14:creationId xmlns:p14="http://schemas.microsoft.com/office/powerpoint/2010/main" val="23965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274676"/>
          </a:xfrm>
        </p:spPr>
        <p:txBody>
          <a:bodyPr/>
          <a:lstStyle/>
          <a:p>
            <a:r>
              <a:rPr lang="en-IN" dirty="0" smtClean="0"/>
              <a:t>Buyer Personas</a:t>
            </a:r>
            <a:endParaRPr lang="en-IN" dirty="0"/>
          </a:p>
        </p:txBody>
      </p:sp>
      <p:sp>
        <p:nvSpPr>
          <p:cNvPr id="3" name="Content Placeholder 2"/>
          <p:cNvSpPr>
            <a:spLocks noGrp="1"/>
          </p:cNvSpPr>
          <p:nvPr>
            <p:ph idx="1"/>
          </p:nvPr>
        </p:nvSpPr>
        <p:spPr/>
        <p:txBody>
          <a:bodyPr/>
          <a:lstStyle/>
          <a:p>
            <a:pPr marL="0" indent="0">
              <a:buNone/>
            </a:pPr>
            <a:r>
              <a:rPr lang="en-IN" dirty="0" smtClean="0"/>
              <a:t>Why?</a:t>
            </a:r>
          </a:p>
          <a:p>
            <a:endParaRPr lang="en-IN" dirty="0" smtClean="0"/>
          </a:p>
          <a:p>
            <a:r>
              <a:rPr lang="en-IN" dirty="0" smtClean="0"/>
              <a:t>1. Relevant</a:t>
            </a:r>
          </a:p>
          <a:p>
            <a:r>
              <a:rPr lang="en-IN" dirty="0" smtClean="0"/>
              <a:t>2.Engagement</a:t>
            </a:r>
          </a:p>
          <a:p>
            <a:r>
              <a:rPr lang="en-IN" dirty="0" smtClean="0"/>
              <a:t>3.Sharing</a:t>
            </a:r>
            <a:endParaRPr lang="en-IN" dirty="0"/>
          </a:p>
        </p:txBody>
      </p:sp>
    </p:spTree>
    <p:extLst>
      <p:ext uri="{BB962C8B-B14F-4D97-AF65-F5344CB8AC3E}">
        <p14:creationId xmlns:p14="http://schemas.microsoft.com/office/powerpoint/2010/main" val="19768639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9. Explain design decisions as business</a:t>
            </a:r>
            <a:br>
              <a:rPr lang="en-IN" b="1" dirty="0"/>
            </a:br>
            <a:r>
              <a:rPr lang="en-IN" b="1" dirty="0"/>
              <a:t>decisions</a:t>
            </a:r>
            <a:endParaRPr lang="en-IN" dirty="0"/>
          </a:p>
        </p:txBody>
      </p:sp>
      <p:sp>
        <p:nvSpPr>
          <p:cNvPr id="3" name="Content Placeholder 2"/>
          <p:cNvSpPr>
            <a:spLocks noGrp="1"/>
          </p:cNvSpPr>
          <p:nvPr>
            <p:ph idx="1"/>
          </p:nvPr>
        </p:nvSpPr>
        <p:spPr>
          <a:xfrm>
            <a:off x="677334" y="2160589"/>
            <a:ext cx="9179588" cy="4054231"/>
          </a:xfrm>
        </p:spPr>
        <p:txBody>
          <a:bodyPr>
            <a:normAutofit/>
          </a:bodyPr>
          <a:lstStyle/>
          <a:p>
            <a:r>
              <a:rPr lang="en-IN" dirty="0"/>
              <a:t>The design of your system has a direct impact on productivity, which in </a:t>
            </a:r>
            <a:r>
              <a:rPr lang="en-IN" dirty="0" smtClean="0"/>
              <a:t>turn has </a:t>
            </a:r>
            <a:r>
              <a:rPr lang="en-IN" dirty="0"/>
              <a:t>a direct impact on your bottom line. </a:t>
            </a:r>
            <a:endParaRPr lang="en-IN" dirty="0" smtClean="0"/>
          </a:p>
          <a:p>
            <a:r>
              <a:rPr lang="en-IN" dirty="0" smtClean="0"/>
              <a:t>The </a:t>
            </a:r>
            <a:r>
              <a:rPr lang="en-IN" dirty="0"/>
              <a:t>design motivates users to </a:t>
            </a:r>
            <a:r>
              <a:rPr lang="en-IN" dirty="0" smtClean="0"/>
              <a:t>engage  with </a:t>
            </a:r>
            <a:r>
              <a:rPr lang="en-IN" dirty="0"/>
              <a:t>the system and use its full potential</a:t>
            </a:r>
            <a:r>
              <a:rPr lang="en-IN" dirty="0" smtClean="0"/>
              <a:t>.</a:t>
            </a:r>
          </a:p>
          <a:p>
            <a:r>
              <a:rPr lang="en-IN" dirty="0" smtClean="0"/>
              <a:t>If </a:t>
            </a:r>
            <a:r>
              <a:rPr lang="en-IN" dirty="0"/>
              <a:t>end users can’t do this, they’ll </a:t>
            </a:r>
            <a:r>
              <a:rPr lang="en-IN" dirty="0" smtClean="0"/>
              <a:t>revert to </a:t>
            </a:r>
            <a:r>
              <a:rPr lang="en-IN" dirty="0"/>
              <a:t>old habits or manual systems, which costs everyone in the end.</a:t>
            </a:r>
          </a:p>
          <a:p>
            <a:r>
              <a:rPr lang="en-IN" dirty="0"/>
              <a:t>Stakeholders will buy the language of business goals faster than the language </a:t>
            </a:r>
            <a:r>
              <a:rPr lang="en-IN" dirty="0" smtClean="0"/>
              <a:t>of design</a:t>
            </a:r>
            <a:r>
              <a:rPr lang="en-IN" dirty="0"/>
              <a:t>.</a:t>
            </a:r>
          </a:p>
          <a:p>
            <a:r>
              <a:rPr lang="en-IN" dirty="0"/>
              <a:t>An approach that says “let’s choose a material design framework here, </a:t>
            </a:r>
            <a:r>
              <a:rPr lang="en-IN" dirty="0" smtClean="0"/>
              <a:t>because it </a:t>
            </a:r>
            <a:r>
              <a:rPr lang="en-IN" dirty="0"/>
              <a:t>will work for web as well as mobile, especially for our user base, who </a:t>
            </a:r>
            <a:r>
              <a:rPr lang="en-IN" dirty="0" smtClean="0"/>
              <a:t>are largely </a:t>
            </a:r>
            <a:r>
              <a:rPr lang="en-IN" dirty="0"/>
              <a:t>using Android devices” works better than “let’s use a material </a:t>
            </a:r>
            <a:r>
              <a:rPr lang="en-IN" dirty="0" smtClean="0"/>
              <a:t>design because </a:t>
            </a:r>
            <a:r>
              <a:rPr lang="en-IN" dirty="0"/>
              <a:t>it’s the latest framework and looks really sleek.”</a:t>
            </a:r>
            <a:endParaRPr lang="en-IN" dirty="0"/>
          </a:p>
        </p:txBody>
      </p:sp>
    </p:spTree>
    <p:extLst>
      <p:ext uri="{BB962C8B-B14F-4D97-AF65-F5344CB8AC3E}">
        <p14:creationId xmlns:p14="http://schemas.microsoft.com/office/powerpoint/2010/main" val="20262120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10. Master the art of feedback</a:t>
            </a:r>
            <a:endParaRPr lang="en-IN" dirty="0"/>
          </a:p>
        </p:txBody>
      </p:sp>
      <p:pic>
        <p:nvPicPr>
          <p:cNvPr id="4" name="Picture 3"/>
          <p:cNvPicPr>
            <a:picLocks noChangeAspect="1"/>
          </p:cNvPicPr>
          <p:nvPr/>
        </p:nvPicPr>
        <p:blipFill>
          <a:blip r:embed="rId2"/>
          <a:stretch>
            <a:fillRect/>
          </a:stretch>
        </p:blipFill>
        <p:spPr>
          <a:xfrm>
            <a:off x="677334" y="1930400"/>
            <a:ext cx="8582478" cy="4454902"/>
          </a:xfrm>
          <a:prstGeom prst="rect">
            <a:avLst/>
          </a:prstGeom>
        </p:spPr>
      </p:pic>
    </p:spTree>
    <p:extLst>
      <p:ext uri="{BB962C8B-B14F-4D97-AF65-F5344CB8AC3E}">
        <p14:creationId xmlns:p14="http://schemas.microsoft.com/office/powerpoint/2010/main" val="39172139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10. Master the art of feedback</a:t>
            </a:r>
            <a:endParaRPr lang="en-IN" dirty="0"/>
          </a:p>
        </p:txBody>
      </p:sp>
      <p:sp>
        <p:nvSpPr>
          <p:cNvPr id="3" name="Content Placeholder 2"/>
          <p:cNvSpPr>
            <a:spLocks noGrp="1"/>
          </p:cNvSpPr>
          <p:nvPr>
            <p:ph idx="1"/>
          </p:nvPr>
        </p:nvSpPr>
        <p:spPr>
          <a:xfrm>
            <a:off x="677333" y="1565329"/>
            <a:ext cx="9443060" cy="4928461"/>
          </a:xfrm>
        </p:spPr>
        <p:txBody>
          <a:bodyPr>
            <a:normAutofit/>
          </a:bodyPr>
          <a:lstStyle/>
          <a:p>
            <a:r>
              <a:rPr lang="en-IN" dirty="0"/>
              <a:t>From the Stone Age to the 21st century, those who’ve mastered the art </a:t>
            </a:r>
            <a:r>
              <a:rPr lang="en-IN" dirty="0" smtClean="0"/>
              <a:t>of feedback </a:t>
            </a:r>
            <a:r>
              <a:rPr lang="en-IN" dirty="0"/>
              <a:t>have proven time and again to be successful</a:t>
            </a:r>
            <a:r>
              <a:rPr lang="en-IN" dirty="0" smtClean="0"/>
              <a:t>.</a:t>
            </a:r>
          </a:p>
          <a:p>
            <a:r>
              <a:rPr lang="en-IN" dirty="0" smtClean="0"/>
              <a:t> </a:t>
            </a:r>
            <a:r>
              <a:rPr lang="en-IN" dirty="0"/>
              <a:t>To be leaders</a:t>
            </a:r>
            <a:r>
              <a:rPr lang="en-IN" dirty="0" smtClean="0"/>
              <a:t>. Your </a:t>
            </a:r>
            <a:r>
              <a:rPr lang="en-IN" dirty="0"/>
              <a:t>feedback has the potential to mould and shape the system through </a:t>
            </a:r>
            <a:r>
              <a:rPr lang="en-IN" dirty="0" smtClean="0"/>
              <a:t>its various </a:t>
            </a:r>
            <a:r>
              <a:rPr lang="en-IN" dirty="0"/>
              <a:t>stages of development, so make it impactful. </a:t>
            </a:r>
            <a:endParaRPr lang="en-IN" dirty="0" smtClean="0"/>
          </a:p>
          <a:p>
            <a:r>
              <a:rPr lang="en-IN" dirty="0" smtClean="0"/>
              <a:t>Clearly </a:t>
            </a:r>
            <a:r>
              <a:rPr lang="en-IN" dirty="0"/>
              <a:t>define </a:t>
            </a:r>
            <a:r>
              <a:rPr lang="en-IN" dirty="0" smtClean="0"/>
              <a:t>your opinion </a:t>
            </a:r>
            <a:r>
              <a:rPr lang="en-IN" dirty="0"/>
              <a:t>in a crisp and quantitative way – explain what you like, what you don’t</a:t>
            </a:r>
          </a:p>
          <a:p>
            <a:r>
              <a:rPr lang="en-IN" dirty="0"/>
              <a:t>like and why. </a:t>
            </a:r>
            <a:endParaRPr lang="en-IN" dirty="0" smtClean="0"/>
          </a:p>
          <a:p>
            <a:r>
              <a:rPr lang="en-IN" dirty="0" smtClean="0"/>
              <a:t>This </a:t>
            </a:r>
            <a:r>
              <a:rPr lang="en-IN" dirty="0"/>
              <a:t>not only helps you limit the grey areas but also builds </a:t>
            </a:r>
            <a:r>
              <a:rPr lang="en-IN" dirty="0" smtClean="0"/>
              <a:t>a common </a:t>
            </a:r>
            <a:r>
              <a:rPr lang="en-IN" dirty="0"/>
              <a:t>understanding among the team.</a:t>
            </a:r>
          </a:p>
          <a:p>
            <a:r>
              <a:rPr lang="en-IN" dirty="0"/>
              <a:t>The stakes are higher with complex systems since there are already a lot </a:t>
            </a:r>
            <a:r>
              <a:rPr lang="en-IN" dirty="0" smtClean="0"/>
              <a:t>of other </a:t>
            </a:r>
            <a:r>
              <a:rPr lang="en-IN" dirty="0"/>
              <a:t>challenges involved, so own your role in the communication process.</a:t>
            </a:r>
          </a:p>
          <a:p>
            <a:r>
              <a:rPr lang="en-IN" dirty="0"/>
              <a:t>If you’re searching for a reliable UX design agency that can deliver high-quality</a:t>
            </a:r>
            <a:r>
              <a:rPr lang="en-IN" dirty="0" smtClean="0"/>
              <a:t>, well-researched </a:t>
            </a:r>
            <a:r>
              <a:rPr lang="en-IN" dirty="0"/>
              <a:t>and thoroughly-tested user experiences that make </a:t>
            </a:r>
            <a:r>
              <a:rPr lang="en-IN" dirty="0" smtClean="0"/>
              <a:t>your product </a:t>
            </a:r>
            <a:r>
              <a:rPr lang="en-IN" dirty="0"/>
              <a:t>a pleasure for your end user to interact with - let’s chat</a:t>
            </a:r>
            <a:r>
              <a:rPr lang="en-IN" dirty="0" smtClean="0"/>
              <a:t>. Design</a:t>
            </a:r>
            <a:endParaRPr lang="en-IN" dirty="0"/>
          </a:p>
        </p:txBody>
      </p:sp>
    </p:spTree>
    <p:extLst>
      <p:ext uri="{BB962C8B-B14F-4D97-AF65-F5344CB8AC3E}">
        <p14:creationId xmlns:p14="http://schemas.microsoft.com/office/powerpoint/2010/main" val="1856947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Designing Your First App</a:t>
            </a:r>
            <a:br>
              <a:rPr lang="en-IN" b="1" dirty="0"/>
            </a:br>
            <a:endParaRPr lang="en-IN" dirty="0"/>
          </a:p>
        </p:txBody>
      </p:sp>
      <p:pic>
        <p:nvPicPr>
          <p:cNvPr id="25602" name="Picture 2" descr="Process of creating sketch, wireframe, mockup or prototy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0" y="1666713"/>
            <a:ext cx="97536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4379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2119" y="315132"/>
            <a:ext cx="8596668" cy="1320800"/>
          </a:xfrm>
        </p:spPr>
        <p:txBody>
          <a:bodyPr/>
          <a:lstStyle/>
          <a:p>
            <a:r>
              <a:rPr lang="en-IN" dirty="0" err="1"/>
              <a:t>Wireframing</a:t>
            </a:r>
            <a:r>
              <a:rPr lang="en-IN" dirty="0"/>
              <a:t>, Sketching, Prototyping</a:t>
            </a:r>
          </a:p>
        </p:txBody>
      </p:sp>
      <p:pic>
        <p:nvPicPr>
          <p:cNvPr id="26626" name="Picture 2" descr="The Sketch to Design Continu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34" y="1635932"/>
            <a:ext cx="6974237" cy="473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62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Sketch</a:t>
            </a:r>
            <a:endParaRPr lang="en-IN" b="1" dirty="0"/>
          </a:p>
        </p:txBody>
      </p:sp>
      <p:sp>
        <p:nvSpPr>
          <p:cNvPr id="3" name="Content Placeholder 2"/>
          <p:cNvSpPr>
            <a:spLocks noGrp="1"/>
          </p:cNvSpPr>
          <p:nvPr>
            <p:ph idx="1"/>
          </p:nvPr>
        </p:nvSpPr>
        <p:spPr>
          <a:xfrm>
            <a:off x="677334" y="1441342"/>
            <a:ext cx="8792130" cy="4881965"/>
          </a:xfrm>
        </p:spPr>
        <p:txBody>
          <a:bodyPr>
            <a:normAutofit/>
          </a:bodyPr>
          <a:lstStyle/>
          <a:p>
            <a:r>
              <a:rPr lang="en-IN" dirty="0" smtClean="0"/>
              <a:t>It’s </a:t>
            </a:r>
            <a:r>
              <a:rPr lang="en-IN" dirty="0"/>
              <a:t>basically just a raw freehand drawing on a piece of paper, that gives you a low-fidelity representation of your app. </a:t>
            </a:r>
            <a:endParaRPr lang="en-IN" dirty="0" smtClean="0"/>
          </a:p>
          <a:p>
            <a:endParaRPr lang="en-IN" dirty="0" smtClean="0"/>
          </a:p>
          <a:p>
            <a:r>
              <a:rPr lang="en-IN" dirty="0" smtClean="0"/>
              <a:t>It </a:t>
            </a:r>
            <a:r>
              <a:rPr lang="en-IN" dirty="0"/>
              <a:t>is the fastest way to get your idea ready for brainstorming. </a:t>
            </a:r>
            <a:endParaRPr lang="en-IN" dirty="0" smtClean="0"/>
          </a:p>
          <a:p>
            <a:endParaRPr lang="en-IN" dirty="0"/>
          </a:p>
          <a:p>
            <a:r>
              <a:rPr lang="en-IN" dirty="0" smtClean="0"/>
              <a:t>Even </a:t>
            </a:r>
            <a:r>
              <a:rPr lang="en-IN" dirty="0"/>
              <a:t>a simple sketch can describe your idea better than words. </a:t>
            </a:r>
            <a:endParaRPr lang="en-IN" dirty="0" smtClean="0"/>
          </a:p>
          <a:p>
            <a:endParaRPr lang="en-IN" dirty="0"/>
          </a:p>
          <a:p>
            <a:r>
              <a:rPr lang="en-IN" dirty="0" smtClean="0"/>
              <a:t>Generate </a:t>
            </a:r>
            <a:r>
              <a:rPr lang="en-IN" dirty="0"/>
              <a:t>ideas, change details, visualize what you have on your mind; it’s all up to your imagination. </a:t>
            </a:r>
            <a:endParaRPr lang="en-IN" dirty="0" smtClean="0"/>
          </a:p>
          <a:p>
            <a:endParaRPr lang="en-IN" dirty="0"/>
          </a:p>
          <a:p>
            <a:r>
              <a:rPr lang="en-IN" dirty="0" smtClean="0"/>
              <a:t>This </a:t>
            </a:r>
            <a:r>
              <a:rPr lang="en-IN" dirty="0"/>
              <a:t>step is essential for getting to the wireframe stage.</a:t>
            </a:r>
          </a:p>
          <a:p>
            <a:endParaRPr lang="en-IN" dirty="0"/>
          </a:p>
        </p:txBody>
      </p:sp>
    </p:spTree>
    <p:extLst>
      <p:ext uri="{BB962C8B-B14F-4D97-AF65-F5344CB8AC3E}">
        <p14:creationId xmlns:p14="http://schemas.microsoft.com/office/powerpoint/2010/main" val="7578866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3254"/>
          </a:xfrm>
        </p:spPr>
        <p:txBody>
          <a:bodyPr>
            <a:normAutofit fontScale="90000"/>
          </a:bodyPr>
          <a:lstStyle/>
          <a:p>
            <a:r>
              <a:rPr lang="en-IN" b="1" dirty="0"/>
              <a:t>Wireframe</a:t>
            </a:r>
            <a:br>
              <a:rPr lang="en-IN" b="1" dirty="0"/>
            </a:br>
            <a:r>
              <a:rPr lang="en-IN" dirty="0"/>
              <a:t/>
            </a:r>
            <a:br>
              <a:rPr lang="en-IN" dirty="0"/>
            </a:br>
            <a:endParaRPr lang="en-IN" dirty="0"/>
          </a:p>
        </p:txBody>
      </p:sp>
      <p:sp>
        <p:nvSpPr>
          <p:cNvPr id="3" name="Content Placeholder 2"/>
          <p:cNvSpPr>
            <a:spLocks noGrp="1"/>
          </p:cNvSpPr>
          <p:nvPr>
            <p:ph idx="1"/>
          </p:nvPr>
        </p:nvSpPr>
        <p:spPr>
          <a:xfrm>
            <a:off x="677334" y="1441342"/>
            <a:ext cx="8792130" cy="4881965"/>
          </a:xfrm>
        </p:spPr>
        <p:txBody>
          <a:bodyPr>
            <a:normAutofit/>
          </a:bodyPr>
          <a:lstStyle/>
          <a:p>
            <a:r>
              <a:rPr lang="en-IN" dirty="0" smtClean="0"/>
              <a:t>A</a:t>
            </a:r>
            <a:r>
              <a:rPr lang="en-IN" dirty="0"/>
              <a:t> wireframe is equivalent to the skeleton or simple structure of your website/app. </a:t>
            </a:r>
            <a:endParaRPr lang="en-IN" dirty="0" smtClean="0"/>
          </a:p>
          <a:p>
            <a:endParaRPr lang="en-IN" dirty="0" smtClean="0"/>
          </a:p>
          <a:p>
            <a:r>
              <a:rPr lang="en-IN" dirty="0" smtClean="0"/>
              <a:t>Each </a:t>
            </a:r>
            <a:r>
              <a:rPr lang="en-IN" dirty="0"/>
              <a:t>one is used to describe the functionality of a product as well as relations between views (what will happen when you click a certain button). </a:t>
            </a:r>
            <a:endParaRPr lang="en-IN" dirty="0" smtClean="0"/>
          </a:p>
          <a:p>
            <a:endParaRPr lang="en-IN" dirty="0"/>
          </a:p>
          <a:p>
            <a:r>
              <a:rPr lang="en-IN" dirty="0" smtClean="0"/>
              <a:t>The </a:t>
            </a:r>
            <a:r>
              <a:rPr lang="en-IN" dirty="0"/>
              <a:t>decisions on what (content/features) and where to put on the website or app are usually made during this stage. </a:t>
            </a:r>
            <a:endParaRPr lang="en-IN" dirty="0" smtClean="0"/>
          </a:p>
          <a:p>
            <a:endParaRPr lang="en-IN" dirty="0"/>
          </a:p>
          <a:p>
            <a:r>
              <a:rPr lang="en-IN" dirty="0" smtClean="0"/>
              <a:t>This </a:t>
            </a:r>
            <a:r>
              <a:rPr lang="en-IN" dirty="0"/>
              <a:t>step does not cover the product’s design.</a:t>
            </a:r>
          </a:p>
        </p:txBody>
      </p:sp>
    </p:spTree>
    <p:extLst>
      <p:ext uri="{BB962C8B-B14F-4D97-AF65-F5344CB8AC3E}">
        <p14:creationId xmlns:p14="http://schemas.microsoft.com/office/powerpoint/2010/main" val="16302204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0964"/>
            <a:ext cx="8596668" cy="852406"/>
          </a:xfrm>
        </p:spPr>
        <p:txBody>
          <a:bodyPr>
            <a:normAutofit/>
          </a:bodyPr>
          <a:lstStyle/>
          <a:p>
            <a:r>
              <a:rPr lang="en-IN" b="1" dirty="0" err="1"/>
              <a:t>Mockup</a:t>
            </a:r>
            <a:endParaRPr lang="en-IN" b="1" dirty="0"/>
          </a:p>
        </p:txBody>
      </p:sp>
      <p:sp>
        <p:nvSpPr>
          <p:cNvPr id="3" name="Content Placeholder 2"/>
          <p:cNvSpPr>
            <a:spLocks noGrp="1"/>
          </p:cNvSpPr>
          <p:nvPr>
            <p:ph idx="1"/>
          </p:nvPr>
        </p:nvSpPr>
        <p:spPr>
          <a:xfrm>
            <a:off x="677334" y="1441342"/>
            <a:ext cx="9086598" cy="4959458"/>
          </a:xfrm>
        </p:spPr>
        <p:txBody>
          <a:bodyPr>
            <a:normAutofit fontScale="92500" lnSpcReduction="10000"/>
          </a:bodyPr>
          <a:lstStyle/>
          <a:p>
            <a:r>
              <a:rPr lang="en-IN" dirty="0" smtClean="0"/>
              <a:t>At </a:t>
            </a:r>
            <a:r>
              <a:rPr lang="en-IN" dirty="0" err="1"/>
              <a:t>Brainhub</a:t>
            </a:r>
            <a:r>
              <a:rPr lang="en-IN" dirty="0"/>
              <a:t>, we never start building an app before </a:t>
            </a:r>
            <a:r>
              <a:rPr lang="en-IN" dirty="0" err="1"/>
              <a:t>mockups</a:t>
            </a:r>
            <a:r>
              <a:rPr lang="en-IN" dirty="0"/>
              <a:t> are completed. </a:t>
            </a:r>
            <a:endParaRPr lang="en-IN" dirty="0" smtClean="0"/>
          </a:p>
          <a:p>
            <a:endParaRPr lang="en-IN" dirty="0" smtClean="0"/>
          </a:p>
          <a:p>
            <a:r>
              <a:rPr lang="en-IN" dirty="0" smtClean="0"/>
              <a:t>With </a:t>
            </a:r>
            <a:r>
              <a:rPr lang="en-IN" dirty="0"/>
              <a:t>this representation, you can start to work on the development process and the developer can make your </a:t>
            </a:r>
            <a:r>
              <a:rPr lang="en-IN" dirty="0" err="1"/>
              <a:t>mockups</a:t>
            </a:r>
            <a:r>
              <a:rPr lang="en-IN" dirty="0"/>
              <a:t> a reality. </a:t>
            </a:r>
            <a:endParaRPr lang="en-IN" dirty="0" smtClean="0"/>
          </a:p>
          <a:p>
            <a:endParaRPr lang="en-IN" dirty="0"/>
          </a:p>
          <a:p>
            <a:r>
              <a:rPr lang="en-IN" dirty="0" smtClean="0"/>
              <a:t>Any </a:t>
            </a:r>
            <a:r>
              <a:rPr lang="en-IN" dirty="0" err="1"/>
              <a:t>mockup</a:t>
            </a:r>
            <a:r>
              <a:rPr lang="en-IN" dirty="0"/>
              <a:t> will provide a medium-fidelity representation. </a:t>
            </a:r>
            <a:endParaRPr lang="en-IN" dirty="0" smtClean="0"/>
          </a:p>
          <a:p>
            <a:endParaRPr lang="en-IN" dirty="0"/>
          </a:p>
          <a:p>
            <a:r>
              <a:rPr lang="en-IN" dirty="0" smtClean="0"/>
              <a:t>Add </a:t>
            </a:r>
            <a:r>
              <a:rPr lang="en-IN" dirty="0"/>
              <a:t>colours, fonts, text (Lorem ipsum), images, logos and anything else that will shape your wireframe. </a:t>
            </a:r>
            <a:endParaRPr lang="en-IN" dirty="0" smtClean="0"/>
          </a:p>
          <a:p>
            <a:endParaRPr lang="en-IN" dirty="0"/>
          </a:p>
          <a:p>
            <a:r>
              <a:rPr lang="en-IN" dirty="0" smtClean="0"/>
              <a:t>Your </a:t>
            </a:r>
            <a:r>
              <a:rPr lang="en-IN" dirty="0"/>
              <a:t>result is a static map of the app. </a:t>
            </a:r>
            <a:endParaRPr lang="en-IN" dirty="0" smtClean="0"/>
          </a:p>
          <a:p>
            <a:endParaRPr lang="en-IN" dirty="0"/>
          </a:p>
          <a:p>
            <a:r>
              <a:rPr lang="en-IN" dirty="0" smtClean="0"/>
              <a:t>Think </a:t>
            </a:r>
            <a:r>
              <a:rPr lang="en-IN" dirty="0"/>
              <a:t>about </a:t>
            </a:r>
            <a:r>
              <a:rPr lang="en-IN" dirty="0">
                <a:hlinkClick r:id="rId3"/>
              </a:rPr>
              <a:t>User Interface Practices</a:t>
            </a:r>
            <a:r>
              <a:rPr lang="en-IN" dirty="0"/>
              <a:t> while shaping this step. If you don’t have the ability to move your wireframes to the next stage, just outsource it.</a:t>
            </a:r>
          </a:p>
        </p:txBody>
      </p:sp>
    </p:spTree>
    <p:extLst>
      <p:ext uri="{BB962C8B-B14F-4D97-AF65-F5344CB8AC3E}">
        <p14:creationId xmlns:p14="http://schemas.microsoft.com/office/powerpoint/2010/main" val="2180016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20542"/>
            <a:ext cx="8596668" cy="1320800"/>
          </a:xfrm>
        </p:spPr>
        <p:txBody>
          <a:bodyPr>
            <a:normAutofit fontScale="90000"/>
          </a:bodyPr>
          <a:lstStyle/>
          <a:p>
            <a:r>
              <a:rPr lang="en-IN" b="1" dirty="0"/>
              <a:t>Prototype</a:t>
            </a:r>
            <a:br>
              <a:rPr lang="en-IN" b="1" dirty="0"/>
            </a:br>
            <a:r>
              <a:rPr lang="en-IN" dirty="0"/>
              <a:t/>
            </a:r>
            <a:br>
              <a:rPr lang="en-IN" dirty="0"/>
            </a:br>
            <a:endParaRPr lang="en-IN" dirty="0"/>
          </a:p>
        </p:txBody>
      </p:sp>
      <p:sp>
        <p:nvSpPr>
          <p:cNvPr id="3" name="Content Placeholder 2"/>
          <p:cNvSpPr>
            <a:spLocks noGrp="1"/>
          </p:cNvSpPr>
          <p:nvPr>
            <p:ph idx="1"/>
          </p:nvPr>
        </p:nvSpPr>
        <p:spPr>
          <a:xfrm>
            <a:off x="677334" y="1441342"/>
            <a:ext cx="9086598" cy="4959458"/>
          </a:xfrm>
        </p:spPr>
        <p:txBody>
          <a:bodyPr>
            <a:normAutofit/>
          </a:bodyPr>
          <a:lstStyle/>
          <a:p>
            <a:r>
              <a:rPr lang="en-IN" dirty="0" smtClean="0"/>
              <a:t>Prototypes </a:t>
            </a:r>
            <a:r>
              <a:rPr lang="en-IN" dirty="0"/>
              <a:t>offer a high-fidelity representation of your app. </a:t>
            </a:r>
            <a:endParaRPr lang="en-IN" dirty="0" smtClean="0"/>
          </a:p>
          <a:p>
            <a:endParaRPr lang="en-IN" dirty="0" smtClean="0"/>
          </a:p>
          <a:p>
            <a:r>
              <a:rPr lang="en-IN" dirty="0" smtClean="0"/>
              <a:t>It’s </a:t>
            </a:r>
            <a:r>
              <a:rPr lang="en-IN" dirty="0"/>
              <a:t>like a </a:t>
            </a:r>
            <a:r>
              <a:rPr lang="en-IN" dirty="0" err="1"/>
              <a:t>mockup</a:t>
            </a:r>
            <a:r>
              <a:rPr lang="en-IN" dirty="0"/>
              <a:t> enriched with UX pieces, interactions, animation and anything else you’d like to experience when clicking buttons. </a:t>
            </a:r>
            <a:endParaRPr lang="en-IN" dirty="0" smtClean="0"/>
          </a:p>
          <a:p>
            <a:endParaRPr lang="en-IN" dirty="0"/>
          </a:p>
          <a:p>
            <a:r>
              <a:rPr lang="en-IN" dirty="0" smtClean="0"/>
              <a:t>This </a:t>
            </a:r>
            <a:r>
              <a:rPr lang="en-IN" dirty="0"/>
              <a:t>step is not always needed to create an app. </a:t>
            </a:r>
            <a:endParaRPr lang="en-IN" dirty="0" smtClean="0"/>
          </a:p>
          <a:p>
            <a:endParaRPr lang="en-IN" dirty="0"/>
          </a:p>
          <a:p>
            <a:r>
              <a:rPr lang="en-IN" dirty="0" smtClean="0"/>
              <a:t>If </a:t>
            </a:r>
            <a:r>
              <a:rPr lang="en-IN" dirty="0"/>
              <a:t>you’re not a developer, I highly recommend having a prototype to pitch your idea to friends, family and potential investors. </a:t>
            </a:r>
            <a:endParaRPr lang="en-IN" dirty="0" smtClean="0"/>
          </a:p>
          <a:p>
            <a:endParaRPr lang="en-IN" dirty="0"/>
          </a:p>
          <a:p>
            <a:r>
              <a:rPr lang="en-IN" dirty="0" smtClean="0"/>
              <a:t>The </a:t>
            </a:r>
            <a:r>
              <a:rPr lang="en-IN" dirty="0"/>
              <a:t>only thing that missing is functionality. It can give you a feeling of using a real app, but they are only images connected with each other.</a:t>
            </a:r>
          </a:p>
          <a:p>
            <a:endParaRPr lang="en-IN" dirty="0"/>
          </a:p>
        </p:txBody>
      </p:sp>
    </p:spTree>
    <p:extLst>
      <p:ext uri="{BB962C8B-B14F-4D97-AF65-F5344CB8AC3E}">
        <p14:creationId xmlns:p14="http://schemas.microsoft.com/office/powerpoint/2010/main" val="14889871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Prototyping &amp; User Testing</a:t>
            </a:r>
          </a:p>
        </p:txBody>
      </p:sp>
      <p:sp>
        <p:nvSpPr>
          <p:cNvPr id="3" name="Content Placeholder 2"/>
          <p:cNvSpPr>
            <a:spLocks noGrp="1"/>
          </p:cNvSpPr>
          <p:nvPr>
            <p:ph idx="1"/>
          </p:nvPr>
        </p:nvSpPr>
        <p:spPr/>
        <p:txBody>
          <a:bodyPr/>
          <a:lstStyle/>
          <a:p>
            <a:pPr marL="0" indent="0">
              <a:buNone/>
            </a:pPr>
            <a:r>
              <a:rPr lang="en-IN" dirty="0"/>
              <a:t>1. Usability </a:t>
            </a:r>
            <a:r>
              <a:rPr lang="en-IN" dirty="0" smtClean="0"/>
              <a:t>Testing</a:t>
            </a:r>
          </a:p>
          <a:p>
            <a:r>
              <a:rPr lang="en-IN" dirty="0" smtClean="0"/>
              <a:t>Usability </a:t>
            </a:r>
            <a:r>
              <a:rPr lang="en-IN" dirty="0"/>
              <a:t>testing is the process of </a:t>
            </a:r>
            <a:r>
              <a:rPr lang="en-IN" i="1" dirty="0"/>
              <a:t>watching/tracking an actual user</a:t>
            </a:r>
            <a:r>
              <a:rPr lang="en-IN" dirty="0"/>
              <a:t> while they use your product </a:t>
            </a:r>
            <a:r>
              <a:rPr lang="en-IN" i="1" dirty="0"/>
              <a:t>to see if it’s in fact usable.</a:t>
            </a:r>
            <a:r>
              <a:rPr lang="en-IN" dirty="0"/>
              <a:t> </a:t>
            </a:r>
            <a:endParaRPr lang="en-IN" dirty="0" smtClean="0"/>
          </a:p>
          <a:p>
            <a:r>
              <a:rPr lang="en-IN" dirty="0" smtClean="0"/>
              <a:t>Usability </a:t>
            </a:r>
            <a:r>
              <a:rPr lang="en-IN" dirty="0"/>
              <a:t>testing is the best way to understand how </a:t>
            </a:r>
            <a:r>
              <a:rPr lang="en-IN" i="1" dirty="0"/>
              <a:t>real users</a:t>
            </a:r>
            <a:r>
              <a:rPr lang="en-IN" dirty="0"/>
              <a:t> experience your website or app. </a:t>
            </a:r>
            <a:endParaRPr lang="en-IN" dirty="0" smtClean="0"/>
          </a:p>
          <a:p>
            <a:r>
              <a:rPr lang="en-IN" dirty="0" smtClean="0"/>
              <a:t>It’s </a:t>
            </a:r>
            <a:r>
              <a:rPr lang="en-IN" dirty="0"/>
              <a:t>also flexible for collecting a range of information about users, and it’s easy to combine with other techniques. </a:t>
            </a:r>
            <a:endParaRPr lang="en-IN" dirty="0" smtClean="0"/>
          </a:p>
          <a:p>
            <a:r>
              <a:rPr lang="en-IN" dirty="0" smtClean="0"/>
              <a:t>Usability </a:t>
            </a:r>
            <a:r>
              <a:rPr lang="en-IN" dirty="0"/>
              <a:t>testing is a cornerstone of UX practice.</a:t>
            </a:r>
          </a:p>
        </p:txBody>
      </p:sp>
    </p:spTree>
    <p:extLst>
      <p:ext uri="{BB962C8B-B14F-4D97-AF65-F5344CB8AC3E}">
        <p14:creationId xmlns:p14="http://schemas.microsoft.com/office/powerpoint/2010/main" val="111456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12930"/>
            <a:ext cx="10772775" cy="1356563"/>
          </a:xfrm>
        </p:spPr>
        <p:txBody>
          <a:bodyPr/>
          <a:lstStyle/>
          <a:p>
            <a:r>
              <a:rPr lang="en-IN" dirty="0" smtClean="0"/>
              <a:t>Buyer Personas</a:t>
            </a:r>
            <a:endParaRPr lang="en-IN" dirty="0"/>
          </a:p>
        </p:txBody>
      </p:sp>
      <p:sp>
        <p:nvSpPr>
          <p:cNvPr id="3" name="Content Placeholder 2"/>
          <p:cNvSpPr>
            <a:spLocks noGrp="1"/>
          </p:cNvSpPr>
          <p:nvPr>
            <p:ph idx="1"/>
          </p:nvPr>
        </p:nvSpPr>
        <p:spPr>
          <a:xfrm>
            <a:off x="676656" y="1670486"/>
            <a:ext cx="10753725" cy="4846320"/>
          </a:xfrm>
        </p:spPr>
        <p:txBody>
          <a:bodyPr/>
          <a:lstStyle/>
          <a:p>
            <a:pPr marL="0" indent="0">
              <a:buNone/>
            </a:pPr>
            <a:r>
              <a:rPr lang="en-IN" dirty="0" smtClean="0"/>
              <a:t>Research</a:t>
            </a:r>
          </a:p>
          <a:p>
            <a:endParaRPr lang="en-IN" dirty="0" smtClean="0"/>
          </a:p>
          <a:p>
            <a:r>
              <a:rPr lang="en-IN" dirty="0" smtClean="0"/>
              <a:t>1. Talk to Customers</a:t>
            </a:r>
          </a:p>
          <a:p>
            <a:r>
              <a:rPr lang="en-IN" dirty="0" smtClean="0"/>
              <a:t>2. Audience Jacking (through their comments in blog)</a:t>
            </a:r>
          </a:p>
          <a:p>
            <a:r>
              <a:rPr lang="en-IN" dirty="0" smtClean="0"/>
              <a:t>3. Facebook likes</a:t>
            </a:r>
          </a:p>
          <a:p>
            <a:r>
              <a:rPr lang="en-IN" dirty="0" smtClean="0"/>
              <a:t>4. Twitter Streams (What content they read, whom they follow)</a:t>
            </a:r>
          </a:p>
          <a:p>
            <a:r>
              <a:rPr lang="en-IN" dirty="0" smtClean="0"/>
              <a:t>5. LinkedIn Profile</a:t>
            </a:r>
          </a:p>
          <a:p>
            <a:r>
              <a:rPr lang="en-IN" dirty="0" smtClean="0"/>
              <a:t>6. </a:t>
            </a:r>
            <a:r>
              <a:rPr lang="en-IN" dirty="0" err="1" smtClean="0"/>
              <a:t>Quantcast</a:t>
            </a:r>
            <a:endParaRPr lang="en-IN" dirty="0" smtClean="0"/>
          </a:p>
          <a:p>
            <a:r>
              <a:rPr lang="en-IN" dirty="0" smtClean="0"/>
              <a:t>7. </a:t>
            </a:r>
            <a:r>
              <a:rPr lang="en-IN" dirty="0" err="1" smtClean="0"/>
              <a:t>Quicksprout</a:t>
            </a:r>
            <a:endParaRPr lang="en-IN" dirty="0" smtClean="0"/>
          </a:p>
          <a:p>
            <a:endParaRPr lang="en-IN" dirty="0"/>
          </a:p>
        </p:txBody>
      </p:sp>
    </p:spTree>
    <p:extLst>
      <p:ext uri="{BB962C8B-B14F-4D97-AF65-F5344CB8AC3E}">
        <p14:creationId xmlns:p14="http://schemas.microsoft.com/office/powerpoint/2010/main" val="36044472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Prototyping &amp; User Testing</a:t>
            </a:r>
          </a:p>
        </p:txBody>
      </p:sp>
      <p:sp>
        <p:nvSpPr>
          <p:cNvPr id="3" name="Content Placeholder 2"/>
          <p:cNvSpPr>
            <a:spLocks noGrp="1"/>
          </p:cNvSpPr>
          <p:nvPr>
            <p:ph idx="1"/>
          </p:nvPr>
        </p:nvSpPr>
        <p:spPr/>
        <p:txBody>
          <a:bodyPr/>
          <a:lstStyle/>
          <a:p>
            <a:r>
              <a:rPr lang="en-IN" dirty="0" smtClean="0"/>
              <a:t>Moderated </a:t>
            </a:r>
            <a:r>
              <a:rPr lang="en-IN" dirty="0"/>
              <a:t>Usability </a:t>
            </a:r>
            <a:r>
              <a:rPr lang="en-IN" dirty="0" smtClean="0"/>
              <a:t>Testing</a:t>
            </a:r>
          </a:p>
          <a:p>
            <a:endParaRPr lang="en-IN" dirty="0"/>
          </a:p>
          <a:p>
            <a:r>
              <a:rPr lang="en-IN" dirty="0"/>
              <a:t>Moderated usability testing is practiced by professionals looking to obtain feedback from live users. </a:t>
            </a:r>
            <a:endParaRPr lang="en-IN" dirty="0" smtClean="0"/>
          </a:p>
          <a:p>
            <a:r>
              <a:rPr lang="en-IN" dirty="0" smtClean="0"/>
              <a:t>During </a:t>
            </a:r>
            <a:r>
              <a:rPr lang="en-IN" dirty="0"/>
              <a:t>a moderated test, moderators are ‘live’ with test participants (either in person or remotely), facilitating them through tasks, answering their questions, and replying to their feedback in real time</a:t>
            </a:r>
            <a:r>
              <a:rPr lang="en-IN" dirty="0" smtClean="0"/>
              <a:t>.</a:t>
            </a:r>
          </a:p>
          <a:p>
            <a:endParaRPr lang="en-IN" dirty="0"/>
          </a:p>
          <a:p>
            <a:r>
              <a:rPr lang="en-IN" dirty="0" smtClean="0"/>
              <a:t>Live </a:t>
            </a:r>
            <a:r>
              <a:rPr lang="en-IN" dirty="0"/>
              <a:t>communication with test participants is a strength of this type of testing, because nothing beats watching participants in real time, and being able to ask probing questions about what they are doing.</a:t>
            </a:r>
          </a:p>
        </p:txBody>
      </p:sp>
    </p:spTree>
    <p:extLst>
      <p:ext uri="{BB962C8B-B14F-4D97-AF65-F5344CB8AC3E}">
        <p14:creationId xmlns:p14="http://schemas.microsoft.com/office/powerpoint/2010/main" val="4266541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Prototyping &amp; User Testing</a:t>
            </a:r>
          </a:p>
        </p:txBody>
      </p:sp>
      <p:sp>
        <p:nvSpPr>
          <p:cNvPr id="3" name="Content Placeholder 2"/>
          <p:cNvSpPr>
            <a:spLocks noGrp="1"/>
          </p:cNvSpPr>
          <p:nvPr>
            <p:ph idx="1"/>
          </p:nvPr>
        </p:nvSpPr>
        <p:spPr>
          <a:xfrm>
            <a:off x="816819" y="1447668"/>
            <a:ext cx="8596668" cy="319140"/>
          </a:xfrm>
        </p:spPr>
        <p:txBody>
          <a:bodyPr>
            <a:normAutofit fontScale="92500" lnSpcReduction="20000"/>
          </a:bodyPr>
          <a:lstStyle/>
          <a:p>
            <a:r>
              <a:rPr lang="en-IN" dirty="0" smtClean="0"/>
              <a:t>Moderated </a:t>
            </a:r>
            <a:r>
              <a:rPr lang="en-IN" dirty="0"/>
              <a:t>Usability </a:t>
            </a:r>
            <a:r>
              <a:rPr lang="en-IN" dirty="0" smtClean="0"/>
              <a:t>Testing</a:t>
            </a:r>
          </a:p>
          <a:p>
            <a:endParaRPr lang="en-IN" dirty="0"/>
          </a:p>
        </p:txBody>
      </p:sp>
      <p:pic>
        <p:nvPicPr>
          <p:cNvPr id="1026" name="Picture 2" descr="https://blogsimages.adobe.com/creativecloud/files/2017/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789" y="1976517"/>
            <a:ext cx="7293235" cy="4881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995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Prototyping &amp; User Testing</a:t>
            </a:r>
          </a:p>
        </p:txBody>
      </p:sp>
      <p:sp>
        <p:nvSpPr>
          <p:cNvPr id="3" name="Content Placeholder 2"/>
          <p:cNvSpPr>
            <a:spLocks noGrp="1"/>
          </p:cNvSpPr>
          <p:nvPr>
            <p:ph idx="1"/>
          </p:nvPr>
        </p:nvSpPr>
        <p:spPr/>
        <p:txBody>
          <a:bodyPr>
            <a:normAutofit/>
          </a:bodyPr>
          <a:lstStyle/>
          <a:p>
            <a:r>
              <a:rPr lang="en-IN" dirty="0" smtClean="0"/>
              <a:t>Moderated </a:t>
            </a:r>
            <a:r>
              <a:rPr lang="en-IN" dirty="0"/>
              <a:t>Usability </a:t>
            </a:r>
            <a:r>
              <a:rPr lang="en-IN" dirty="0" smtClean="0"/>
              <a:t>Testing</a:t>
            </a:r>
          </a:p>
          <a:p>
            <a:endParaRPr lang="en-IN" dirty="0"/>
          </a:p>
          <a:p>
            <a:r>
              <a:rPr lang="en-IN" dirty="0"/>
              <a:t>When To Use</a:t>
            </a:r>
          </a:p>
          <a:p>
            <a:r>
              <a:rPr lang="en-IN" dirty="0"/>
              <a:t>Moderated tests are recommended during the design phase – when a team has a design that hasn’t yet been fully developed</a:t>
            </a:r>
            <a:r>
              <a:rPr lang="en-IN" dirty="0" smtClean="0"/>
              <a:t>.</a:t>
            </a:r>
          </a:p>
          <a:p>
            <a:r>
              <a:rPr lang="en-IN" dirty="0" smtClean="0"/>
              <a:t> </a:t>
            </a:r>
            <a:r>
              <a:rPr lang="en-IN" dirty="0"/>
              <a:t>You can run a moderated test to find the potential issues of your working prototype. </a:t>
            </a:r>
            <a:endParaRPr lang="en-IN" dirty="0" smtClean="0"/>
          </a:p>
          <a:p>
            <a:endParaRPr lang="en-IN" dirty="0"/>
          </a:p>
          <a:p>
            <a:r>
              <a:rPr lang="en-IN" dirty="0" smtClean="0"/>
              <a:t>By </a:t>
            </a:r>
            <a:r>
              <a:rPr lang="en-IN" dirty="0"/>
              <a:t>watching participants reactions on your prototype, you can gather baseline data that can save you from spending a lot of design and development time on a product that are difficult to use.</a:t>
            </a:r>
          </a:p>
          <a:p>
            <a:endParaRPr lang="en-IN" dirty="0" smtClean="0"/>
          </a:p>
          <a:p>
            <a:endParaRPr lang="en-IN" dirty="0"/>
          </a:p>
        </p:txBody>
      </p:sp>
    </p:spTree>
    <p:extLst>
      <p:ext uri="{BB962C8B-B14F-4D97-AF65-F5344CB8AC3E}">
        <p14:creationId xmlns:p14="http://schemas.microsoft.com/office/powerpoint/2010/main" val="34364601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Prototyping &amp; User Testing</a:t>
            </a:r>
          </a:p>
        </p:txBody>
      </p:sp>
      <p:sp>
        <p:nvSpPr>
          <p:cNvPr id="3" name="Content Placeholder 2"/>
          <p:cNvSpPr>
            <a:spLocks noGrp="1"/>
          </p:cNvSpPr>
          <p:nvPr>
            <p:ph idx="1"/>
          </p:nvPr>
        </p:nvSpPr>
        <p:spPr>
          <a:xfrm>
            <a:off x="677334" y="1747582"/>
            <a:ext cx="8596668" cy="365635"/>
          </a:xfrm>
        </p:spPr>
        <p:txBody>
          <a:bodyPr>
            <a:normAutofit lnSpcReduction="10000"/>
          </a:bodyPr>
          <a:lstStyle/>
          <a:p>
            <a:r>
              <a:rPr lang="en-IN" dirty="0"/>
              <a:t>Unmoderated Remote Usability Testing (URUT)</a:t>
            </a:r>
          </a:p>
          <a:p>
            <a:endParaRPr lang="en-IN" dirty="0"/>
          </a:p>
          <a:p>
            <a:endParaRPr lang="en-IN" dirty="0" smtClean="0"/>
          </a:p>
          <a:p>
            <a:endParaRPr lang="en-IN" dirty="0"/>
          </a:p>
        </p:txBody>
      </p:sp>
      <p:pic>
        <p:nvPicPr>
          <p:cNvPr id="2050" name="Picture 2" descr="https://blogsimages.adobe.com/creativecloud/files/2017/0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442" y="2314695"/>
            <a:ext cx="6823645" cy="434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2779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Picture 3"/>
          <p:cNvPicPr>
            <a:picLocks noChangeAspect="1"/>
          </p:cNvPicPr>
          <p:nvPr/>
        </p:nvPicPr>
        <p:blipFill>
          <a:blip r:embed="rId2"/>
          <a:stretch>
            <a:fillRect/>
          </a:stretch>
        </p:blipFill>
        <p:spPr>
          <a:xfrm>
            <a:off x="0" y="82658"/>
            <a:ext cx="12549188" cy="7086600"/>
          </a:xfrm>
          <a:prstGeom prst="rect">
            <a:avLst/>
          </a:prstGeom>
        </p:spPr>
      </p:pic>
    </p:spTree>
    <p:extLst>
      <p:ext uri="{BB962C8B-B14F-4D97-AF65-F5344CB8AC3E}">
        <p14:creationId xmlns:p14="http://schemas.microsoft.com/office/powerpoint/2010/main" val="23171583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URUT</a:t>
            </a:r>
            <a:endParaRPr lang="en-IN" dirty="0"/>
          </a:p>
        </p:txBody>
      </p:sp>
      <p:sp>
        <p:nvSpPr>
          <p:cNvPr id="3" name="Content Placeholder 2"/>
          <p:cNvSpPr>
            <a:spLocks noGrp="1"/>
          </p:cNvSpPr>
          <p:nvPr>
            <p:ph idx="1"/>
          </p:nvPr>
        </p:nvSpPr>
        <p:spPr/>
        <p:txBody>
          <a:bodyPr>
            <a:normAutofit/>
          </a:bodyPr>
          <a:lstStyle/>
          <a:p>
            <a:r>
              <a:rPr lang="en-IN" dirty="0" smtClean="0"/>
              <a:t>Participants </a:t>
            </a:r>
            <a:r>
              <a:rPr lang="en-IN" dirty="0"/>
              <a:t>complete tasks in their own environment without a moderator present, which leads to the product being used naturally.</a:t>
            </a:r>
          </a:p>
          <a:p>
            <a:r>
              <a:rPr lang="en-IN" dirty="0"/>
              <a:t>URUT is conducted online much like a survey with pre-determined tasks, so it can be completed in the participant’s own time without requiring the hassle of coordinating schedules.</a:t>
            </a:r>
          </a:p>
          <a:p>
            <a:r>
              <a:rPr lang="en-IN" dirty="0"/>
              <a:t>Unmoderated tests can also be run concurrently, allowing for a much greater volume. The turn-around time for unmoderated tests is often significantly faster than that of moderated tests. Data can be collected in as a little as a few hours depending on sample size and testing criteria.</a:t>
            </a:r>
          </a:p>
          <a:p>
            <a:r>
              <a:rPr lang="en-IN" dirty="0"/>
              <a:t>The cost is usually quite low since you don’t need to pay for moderators or an equipment setup. You can get maximum value for minimum cost when tasks are written as clearly as possible.</a:t>
            </a:r>
          </a:p>
          <a:p>
            <a:endParaRPr lang="en-IN" dirty="0"/>
          </a:p>
        </p:txBody>
      </p:sp>
    </p:spTree>
    <p:extLst>
      <p:ext uri="{BB962C8B-B14F-4D97-AF65-F5344CB8AC3E}">
        <p14:creationId xmlns:p14="http://schemas.microsoft.com/office/powerpoint/2010/main" val="758157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URUT (When to use)</a:t>
            </a:r>
            <a:endParaRPr lang="en-IN" dirty="0"/>
          </a:p>
        </p:txBody>
      </p:sp>
      <p:sp>
        <p:nvSpPr>
          <p:cNvPr id="3" name="Content Placeholder 2"/>
          <p:cNvSpPr>
            <a:spLocks noGrp="1"/>
          </p:cNvSpPr>
          <p:nvPr>
            <p:ph idx="1"/>
          </p:nvPr>
        </p:nvSpPr>
        <p:spPr/>
        <p:txBody>
          <a:bodyPr>
            <a:normAutofit/>
          </a:bodyPr>
          <a:lstStyle/>
          <a:p>
            <a:r>
              <a:rPr lang="en-IN" b="1" dirty="0"/>
              <a:t>When To Use</a:t>
            </a:r>
            <a:endParaRPr lang="en-IN" dirty="0"/>
          </a:p>
          <a:p>
            <a:r>
              <a:rPr lang="en-IN" dirty="0"/>
              <a:t>When you need to obtain a large sample in order to prove key findings from your initial moderated research.</a:t>
            </a:r>
          </a:p>
          <a:p>
            <a:r>
              <a:rPr lang="en-IN" dirty="0"/>
              <a:t>When you have very specific questions about how people use a user interface for relatively simple and straightforward tasks.</a:t>
            </a:r>
          </a:p>
          <a:p>
            <a:endParaRPr lang="en-IN" dirty="0"/>
          </a:p>
        </p:txBody>
      </p:sp>
    </p:spTree>
    <p:extLst>
      <p:ext uri="{BB962C8B-B14F-4D97-AF65-F5344CB8AC3E}">
        <p14:creationId xmlns:p14="http://schemas.microsoft.com/office/powerpoint/2010/main" val="20960075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Focus Groups</a:t>
            </a:r>
            <a:br>
              <a:rPr lang="en-IN" dirty="0"/>
            </a:br>
            <a:endParaRPr lang="en-IN" dirty="0"/>
          </a:p>
        </p:txBody>
      </p:sp>
      <p:pic>
        <p:nvPicPr>
          <p:cNvPr id="4098" name="Picture 2" descr="https://blogsimages.adobe.com/creativecloud/files/2017/0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10" y="1626730"/>
            <a:ext cx="6896748" cy="497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540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Beta Testing</a:t>
            </a:r>
            <a:br>
              <a:rPr lang="en-IN" dirty="0"/>
            </a:br>
            <a:endParaRPr lang="en-IN" dirty="0"/>
          </a:p>
        </p:txBody>
      </p:sp>
      <p:sp>
        <p:nvSpPr>
          <p:cNvPr id="3" name="Content Placeholder 2"/>
          <p:cNvSpPr>
            <a:spLocks noGrp="1"/>
          </p:cNvSpPr>
          <p:nvPr>
            <p:ph idx="1"/>
          </p:nvPr>
        </p:nvSpPr>
        <p:spPr>
          <a:xfrm>
            <a:off x="677334" y="2253579"/>
            <a:ext cx="8596668" cy="4604421"/>
          </a:xfrm>
        </p:spPr>
        <p:txBody>
          <a:bodyPr>
            <a:normAutofit/>
          </a:bodyPr>
          <a:lstStyle/>
          <a:p>
            <a:r>
              <a:rPr lang="en-IN" dirty="0"/>
              <a:t>Beta testing allows you to roll out a near-complete product to individuals who are happy to try it and provide critical feedback. </a:t>
            </a:r>
            <a:endParaRPr lang="en-IN" dirty="0" smtClean="0"/>
          </a:p>
          <a:p>
            <a:endParaRPr lang="en-IN" dirty="0"/>
          </a:p>
          <a:p>
            <a:r>
              <a:rPr lang="en-IN" dirty="0" smtClean="0"/>
              <a:t>This </a:t>
            </a:r>
            <a:r>
              <a:rPr lang="en-IN" dirty="0"/>
              <a:t>testing method allows you to ask users questions after they have the new product, track their usage and have them file bug reports</a:t>
            </a:r>
            <a:r>
              <a:rPr lang="en-IN" dirty="0" smtClean="0"/>
              <a:t>.</a:t>
            </a:r>
            <a:endParaRPr lang="en-IN" dirty="0"/>
          </a:p>
          <a:p>
            <a:endParaRPr lang="en-IN" dirty="0" smtClean="0"/>
          </a:p>
          <a:p>
            <a:r>
              <a:rPr lang="en-IN" b="1" dirty="0"/>
              <a:t>When To Use</a:t>
            </a:r>
            <a:endParaRPr lang="en-IN" dirty="0"/>
          </a:p>
          <a:p>
            <a:r>
              <a:rPr lang="en-IN" dirty="0"/>
              <a:t>You should use this testing when your product is near complete and you want to put it in the hands of the end users to gather feedback. </a:t>
            </a:r>
            <a:endParaRPr lang="en-IN" dirty="0" smtClean="0"/>
          </a:p>
          <a:p>
            <a:endParaRPr lang="en-IN" dirty="0"/>
          </a:p>
          <a:p>
            <a:r>
              <a:rPr lang="en-IN" dirty="0" smtClean="0"/>
              <a:t>Beta </a:t>
            </a:r>
            <a:r>
              <a:rPr lang="en-IN" dirty="0"/>
              <a:t>testing a good way to market your product and get constructive feedback in order to refine the design to improve the product.</a:t>
            </a:r>
          </a:p>
          <a:p>
            <a:endParaRPr lang="en-IN" dirty="0"/>
          </a:p>
        </p:txBody>
      </p:sp>
    </p:spTree>
    <p:extLst>
      <p:ext uri="{BB962C8B-B14F-4D97-AF65-F5344CB8AC3E}">
        <p14:creationId xmlns:p14="http://schemas.microsoft.com/office/powerpoint/2010/main" val="17107343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A/B Testing</a:t>
            </a:r>
            <a:br>
              <a:rPr lang="en-IN" dirty="0"/>
            </a:br>
            <a:endParaRPr lang="en-IN" dirty="0"/>
          </a:p>
        </p:txBody>
      </p:sp>
      <p:sp>
        <p:nvSpPr>
          <p:cNvPr id="4" name="Text Placeholder 3"/>
          <p:cNvSpPr>
            <a:spLocks noGrp="1"/>
          </p:cNvSpPr>
          <p:nvPr>
            <p:ph type="body" idx="1"/>
          </p:nvPr>
        </p:nvSpPr>
        <p:spPr/>
        <p:txBody>
          <a:bodyPr/>
          <a:lstStyle/>
          <a:p>
            <a:endParaRPr lang="en-IN"/>
          </a:p>
        </p:txBody>
      </p:sp>
      <p:sp>
        <p:nvSpPr>
          <p:cNvPr id="5" name="Content Placeholder 4"/>
          <p:cNvSpPr>
            <a:spLocks noGrp="1"/>
          </p:cNvSpPr>
          <p:nvPr>
            <p:ph sz="half" idx="2"/>
          </p:nvPr>
        </p:nvSpPr>
        <p:spPr/>
        <p:txBody>
          <a:bodyPr/>
          <a:lstStyle/>
          <a:p>
            <a:endParaRPr lang="en-IN"/>
          </a:p>
        </p:txBody>
      </p:sp>
      <p:sp>
        <p:nvSpPr>
          <p:cNvPr id="7" name="Content Placeholder 6"/>
          <p:cNvSpPr>
            <a:spLocks noGrp="1"/>
          </p:cNvSpPr>
          <p:nvPr>
            <p:ph sz="quarter" idx="4"/>
          </p:nvPr>
        </p:nvSpPr>
        <p:spPr>
          <a:xfrm>
            <a:off x="5563892" y="1821913"/>
            <a:ext cx="4541003" cy="4640880"/>
          </a:xfrm>
        </p:spPr>
        <p:txBody>
          <a:bodyPr/>
          <a:lstStyle/>
          <a:p>
            <a:r>
              <a:rPr lang="en-IN" dirty="0"/>
              <a:t>An A/B test is ideal as the appropriate testing method when designers are struggling to choose between two competing elements. </a:t>
            </a:r>
            <a:endParaRPr lang="en-IN" dirty="0" smtClean="0"/>
          </a:p>
          <a:p>
            <a:r>
              <a:rPr lang="en-IN" dirty="0" smtClean="0"/>
              <a:t>This </a:t>
            </a:r>
            <a:r>
              <a:rPr lang="en-IN" dirty="0"/>
              <a:t>testing method consists of showing one of two versions randomly to an equal number of users, and then reviewing analytics on which version accomplished a specific goal more effectively.</a:t>
            </a:r>
            <a:endParaRPr lang="en-IN" dirty="0"/>
          </a:p>
        </p:txBody>
      </p:sp>
      <p:pic>
        <p:nvPicPr>
          <p:cNvPr id="5122" name="Picture 2" descr="https://blogsimages.adobe.com/creativecloud/files/2017/01/6-1-300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74" y="1821912"/>
            <a:ext cx="4640881" cy="464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94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Marketing personas</a:t>
            </a:r>
            <a:r>
              <a:rPr lang="en-IN" dirty="0"/>
              <a:t/>
            </a:r>
            <a:br>
              <a:rPr lang="en-IN" dirty="0"/>
            </a:br>
            <a:endParaRPr lang="en-IN" dirty="0"/>
          </a:p>
        </p:txBody>
      </p:sp>
      <p:sp>
        <p:nvSpPr>
          <p:cNvPr id="3" name="Content Placeholder 2"/>
          <p:cNvSpPr>
            <a:spLocks noGrp="1"/>
          </p:cNvSpPr>
          <p:nvPr>
            <p:ph idx="1"/>
          </p:nvPr>
        </p:nvSpPr>
        <p:spPr/>
        <p:txBody>
          <a:bodyPr/>
          <a:lstStyle/>
          <a:p>
            <a:r>
              <a:rPr lang="en-IN" i="1" dirty="0" smtClean="0"/>
              <a:t>A </a:t>
            </a:r>
            <a:r>
              <a:rPr lang="en-IN" i="1" dirty="0"/>
              <a:t>summary of the characteristics, needs, motivations and environment of a key type of web site user</a:t>
            </a:r>
            <a:endParaRPr lang="en-IN" dirty="0"/>
          </a:p>
        </p:txBody>
      </p:sp>
    </p:spTree>
    <p:extLst>
      <p:ext uri="{BB962C8B-B14F-4D97-AF65-F5344CB8AC3E}">
        <p14:creationId xmlns:p14="http://schemas.microsoft.com/office/powerpoint/2010/main" val="35106193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 Surveys</a:t>
            </a:r>
          </a:p>
        </p:txBody>
      </p:sp>
      <p:sp>
        <p:nvSpPr>
          <p:cNvPr id="7" name="Content Placeholder 6"/>
          <p:cNvSpPr>
            <a:spLocks noGrp="1"/>
          </p:cNvSpPr>
          <p:nvPr>
            <p:ph idx="1"/>
          </p:nvPr>
        </p:nvSpPr>
        <p:spPr/>
        <p:txBody>
          <a:bodyPr/>
          <a:lstStyle/>
          <a:p>
            <a:r>
              <a:rPr lang="en-IN" dirty="0"/>
              <a:t>Questionnaires and surveys are an easy way to gather a large amount of information about users, with minimal time invested. </a:t>
            </a:r>
            <a:endParaRPr lang="en-IN" dirty="0" smtClean="0"/>
          </a:p>
          <a:p>
            <a:endParaRPr lang="en-IN" dirty="0"/>
          </a:p>
          <a:p>
            <a:r>
              <a:rPr lang="en-IN" dirty="0" smtClean="0"/>
              <a:t>A </a:t>
            </a:r>
            <a:r>
              <a:rPr lang="en-IN" dirty="0"/>
              <a:t>researcher can create a survey using tools like </a:t>
            </a:r>
            <a:r>
              <a:rPr lang="en-IN" dirty="0" err="1">
                <a:hlinkClick r:id="rId2"/>
              </a:rPr>
              <a:t>Wufoo</a:t>
            </a:r>
            <a:r>
              <a:rPr lang="en-IN" dirty="0"/>
              <a:t>, </a:t>
            </a:r>
            <a:r>
              <a:rPr lang="en-IN" dirty="0" err="1">
                <a:hlinkClick r:id="rId3"/>
              </a:rPr>
              <a:t>SurveyMonkey</a:t>
            </a:r>
            <a:r>
              <a:rPr lang="en-IN" dirty="0"/>
              <a:t> or </a:t>
            </a:r>
            <a:r>
              <a:rPr lang="en-IN" dirty="0">
                <a:hlinkClick r:id="rId4"/>
              </a:rPr>
              <a:t>Google Forms</a:t>
            </a:r>
            <a:r>
              <a:rPr lang="en-IN" dirty="0"/>
              <a:t>, send it out, and receive hundreds of responses in just minutes. </a:t>
            </a:r>
            <a:endParaRPr lang="en-IN" dirty="0" smtClean="0"/>
          </a:p>
          <a:p>
            <a:endParaRPr lang="en-IN" dirty="0"/>
          </a:p>
          <a:p>
            <a:r>
              <a:rPr lang="en-IN" dirty="0" smtClean="0"/>
              <a:t>The </a:t>
            </a:r>
            <a:r>
              <a:rPr lang="en-IN" dirty="0"/>
              <a:t>right questions can uncover customer needs, desires, and pains.</a:t>
            </a:r>
            <a:endParaRPr lang="en-IN" dirty="0"/>
          </a:p>
        </p:txBody>
      </p:sp>
    </p:spTree>
    <p:extLst>
      <p:ext uri="{BB962C8B-B14F-4D97-AF65-F5344CB8AC3E}">
        <p14:creationId xmlns:p14="http://schemas.microsoft.com/office/powerpoint/2010/main" val="16293566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5. Surveys</a:t>
            </a:r>
          </a:p>
        </p:txBody>
      </p:sp>
      <p:sp>
        <p:nvSpPr>
          <p:cNvPr id="7" name="Content Placeholder 6"/>
          <p:cNvSpPr>
            <a:spLocks noGrp="1"/>
          </p:cNvSpPr>
          <p:nvPr>
            <p:ph idx="1"/>
          </p:nvPr>
        </p:nvSpPr>
        <p:spPr>
          <a:xfrm>
            <a:off x="677334" y="1726637"/>
            <a:ext cx="3925663" cy="4519180"/>
          </a:xfrm>
        </p:spPr>
        <p:txBody>
          <a:bodyPr>
            <a:normAutofit/>
          </a:bodyPr>
          <a:lstStyle/>
          <a:p>
            <a:r>
              <a:rPr lang="en-IN" b="1" dirty="0"/>
              <a:t>When To Use</a:t>
            </a:r>
            <a:endParaRPr lang="en-IN" dirty="0"/>
          </a:p>
          <a:p>
            <a:r>
              <a:rPr lang="en-IN" dirty="0"/>
              <a:t>Surveys can help you accumulate quantitative data about overall user satisfaction or collect quantitative data to support qualitative research findings.</a:t>
            </a:r>
          </a:p>
        </p:txBody>
      </p:sp>
      <p:pic>
        <p:nvPicPr>
          <p:cNvPr id="6146" name="Picture 2" descr="https://blogsimages.adobe.com/creativecloud/files/2017/01/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980" y="387458"/>
            <a:ext cx="4516022" cy="605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7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techniques for Marketing personas</a:t>
            </a:r>
            <a:br>
              <a:rPr lang="en-IN" dirty="0"/>
            </a:br>
            <a:endParaRPr lang="en-IN" dirty="0"/>
          </a:p>
        </p:txBody>
      </p:sp>
      <p:sp>
        <p:nvSpPr>
          <p:cNvPr id="3" name="Content Placeholder 2"/>
          <p:cNvSpPr>
            <a:spLocks noGrp="1"/>
          </p:cNvSpPr>
          <p:nvPr>
            <p:ph idx="1"/>
          </p:nvPr>
        </p:nvSpPr>
        <p:spPr/>
        <p:txBody>
          <a:bodyPr/>
          <a:lstStyle/>
          <a:p>
            <a:r>
              <a:rPr lang="en-IN" dirty="0"/>
              <a:t>Auditing site effectiveness</a:t>
            </a:r>
          </a:p>
          <a:p>
            <a:r>
              <a:rPr lang="en-IN" dirty="0"/>
              <a:t>Gamification</a:t>
            </a:r>
          </a:p>
          <a:p>
            <a:r>
              <a:rPr lang="en-IN" dirty="0"/>
              <a:t>Online copywriting</a:t>
            </a:r>
          </a:p>
          <a:p>
            <a:r>
              <a:rPr lang="en-IN" dirty="0"/>
              <a:t>Persuasion marketing principles</a:t>
            </a:r>
          </a:p>
          <a:p>
            <a:endParaRPr lang="en-IN" dirty="0"/>
          </a:p>
        </p:txBody>
      </p:sp>
    </p:spTree>
    <p:extLst>
      <p:ext uri="{BB962C8B-B14F-4D97-AF65-F5344CB8AC3E}">
        <p14:creationId xmlns:p14="http://schemas.microsoft.com/office/powerpoint/2010/main" val="331915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IDEO’s Human-</a:t>
            </a:r>
            <a:r>
              <a:rPr lang="en-IN" dirty="0" err="1"/>
              <a:t>Centered</a:t>
            </a:r>
            <a:r>
              <a:rPr lang="en-IN" dirty="0"/>
              <a:t> Design and Lean UX Design </a:t>
            </a:r>
          </a:p>
        </p:txBody>
      </p:sp>
      <p:pic>
        <p:nvPicPr>
          <p:cNvPr id="4098" name="Picture 2" descr="https://cdn-images-1.medium.com/max/800/1*-meMq8g2iO5elZrgucNu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2539596"/>
            <a:ext cx="9606295" cy="2125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7334" y="4990453"/>
            <a:ext cx="8792129" cy="830997"/>
          </a:xfrm>
          <a:prstGeom prst="rect">
            <a:avLst/>
          </a:prstGeom>
          <a:noFill/>
        </p:spPr>
        <p:txBody>
          <a:bodyPr wrap="square" rtlCol="0">
            <a:spAutoFit/>
          </a:bodyPr>
          <a:lstStyle/>
          <a:p>
            <a:r>
              <a:rPr lang="en-IN" sz="2400" b="1" dirty="0"/>
              <a:t>IDEO</a:t>
            </a:r>
            <a:r>
              <a:rPr lang="en-IN" sz="2400" dirty="0"/>
              <a:t> </a:t>
            </a:r>
            <a:r>
              <a:rPr lang="en-IN" sz="2400" dirty="0" smtClean="0"/>
              <a:t>is </a:t>
            </a:r>
            <a:r>
              <a:rPr lang="en-IN" sz="2400" dirty="0"/>
              <a:t>an international design and consulting firm founded in </a:t>
            </a:r>
            <a:r>
              <a:rPr lang="en-IN" sz="2400" dirty="0">
                <a:hlinkClick r:id="rId3" tooltip="Palo Alto, California"/>
              </a:rPr>
              <a:t>Palo Alto, California</a:t>
            </a:r>
            <a:r>
              <a:rPr lang="en-IN" sz="2400" dirty="0"/>
              <a:t>, in 1991.</a:t>
            </a:r>
          </a:p>
        </p:txBody>
      </p:sp>
    </p:spTree>
    <p:extLst>
      <p:ext uri="{BB962C8B-B14F-4D97-AF65-F5344CB8AC3E}">
        <p14:creationId xmlns:p14="http://schemas.microsoft.com/office/powerpoint/2010/main" val="350767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Marketing Personas</a:t>
            </a:r>
            <a:endParaRPr lang="en-IN" dirty="0"/>
          </a:p>
        </p:txBody>
      </p:sp>
      <p:sp>
        <p:nvSpPr>
          <p:cNvPr id="3" name="Content Placeholder 2"/>
          <p:cNvSpPr>
            <a:spLocks noGrp="1"/>
          </p:cNvSpPr>
          <p:nvPr>
            <p:ph idx="1"/>
          </p:nvPr>
        </p:nvSpPr>
        <p:spPr/>
        <p:txBody>
          <a:bodyPr/>
          <a:lstStyle/>
          <a:p>
            <a:pPr marL="0" indent="0">
              <a:buNone/>
            </a:pPr>
            <a:r>
              <a:rPr lang="en-IN" dirty="0" smtClean="0"/>
              <a:t>Three Important things</a:t>
            </a:r>
          </a:p>
          <a:p>
            <a:r>
              <a:rPr lang="en-IN" dirty="0" smtClean="0"/>
              <a:t>1. Whom you are going to talk to</a:t>
            </a:r>
          </a:p>
          <a:p>
            <a:r>
              <a:rPr lang="en-IN" dirty="0" smtClean="0"/>
              <a:t>2. </a:t>
            </a:r>
            <a:r>
              <a:rPr lang="en-IN" dirty="0"/>
              <a:t>W</a:t>
            </a:r>
            <a:r>
              <a:rPr lang="en-IN" dirty="0" smtClean="0"/>
              <a:t>hat you are going to say</a:t>
            </a:r>
          </a:p>
          <a:p>
            <a:r>
              <a:rPr lang="en-IN" dirty="0" smtClean="0"/>
              <a:t>3. What challenges you have for promotion</a:t>
            </a:r>
            <a:endParaRPr lang="en-IN" dirty="0"/>
          </a:p>
        </p:txBody>
      </p:sp>
    </p:spTree>
    <p:extLst>
      <p:ext uri="{BB962C8B-B14F-4D97-AF65-F5344CB8AC3E}">
        <p14:creationId xmlns:p14="http://schemas.microsoft.com/office/powerpoint/2010/main" val="199124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05" y="513181"/>
            <a:ext cx="9974382" cy="906186"/>
          </a:xfrm>
        </p:spPr>
        <p:txBody>
          <a:bodyPr>
            <a:normAutofit/>
          </a:bodyPr>
          <a:lstStyle/>
          <a:p>
            <a:r>
              <a:rPr lang="en-IN" dirty="0" smtClean="0"/>
              <a:t>Educate your team first then market and sell</a:t>
            </a:r>
            <a:endParaRPr lang="en-IN" dirty="0"/>
          </a:p>
        </p:txBody>
      </p:sp>
      <p:sp>
        <p:nvSpPr>
          <p:cNvPr id="3" name="Content Placeholder 2"/>
          <p:cNvSpPr>
            <a:spLocks noGrp="1"/>
          </p:cNvSpPr>
          <p:nvPr>
            <p:ph idx="1"/>
          </p:nvPr>
        </p:nvSpPr>
        <p:spPr/>
        <p:txBody>
          <a:bodyPr/>
          <a:lstStyle/>
          <a:p>
            <a:r>
              <a:rPr lang="en-IN" dirty="0" smtClean="0"/>
              <a:t>Plan – Market to people who have “personas (characteristics)”</a:t>
            </a:r>
          </a:p>
          <a:p>
            <a:r>
              <a:rPr lang="en-IN" dirty="0" smtClean="0"/>
              <a:t>Describe who is going to buy your product or service?</a:t>
            </a:r>
          </a:p>
          <a:p>
            <a:endParaRPr lang="en-IN" dirty="0"/>
          </a:p>
        </p:txBody>
      </p:sp>
    </p:spTree>
    <p:extLst>
      <p:ext uri="{BB962C8B-B14F-4D97-AF65-F5344CB8AC3E}">
        <p14:creationId xmlns:p14="http://schemas.microsoft.com/office/powerpoint/2010/main" val="197792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Marketing Personas represent group of desired customers </a:t>
            </a:r>
            <a:endParaRPr lang="en-IN" dirty="0"/>
          </a:p>
        </p:txBody>
      </p:sp>
      <p:sp>
        <p:nvSpPr>
          <p:cNvPr id="3" name="Content Placeholder 2"/>
          <p:cNvSpPr>
            <a:spLocks noGrp="1"/>
          </p:cNvSpPr>
          <p:nvPr>
            <p:ph idx="1"/>
          </p:nvPr>
        </p:nvSpPr>
        <p:spPr/>
        <p:txBody>
          <a:bodyPr/>
          <a:lstStyle/>
          <a:p>
            <a:r>
              <a:rPr lang="en-IN" dirty="0" smtClean="0"/>
              <a:t>This is member of your target audience</a:t>
            </a:r>
          </a:p>
          <a:p>
            <a:pPr lvl="1"/>
            <a:r>
              <a:rPr lang="en-IN" dirty="0" smtClean="0"/>
              <a:t>Start with 1-4</a:t>
            </a:r>
            <a:endParaRPr lang="en-IN" dirty="0"/>
          </a:p>
          <a:p>
            <a:r>
              <a:rPr lang="en-IN" dirty="0" smtClean="0"/>
              <a:t>Make up first name, get a stock picture of who that person might look like</a:t>
            </a:r>
          </a:p>
          <a:p>
            <a:r>
              <a:rPr lang="en-IN" dirty="0" smtClean="0"/>
              <a:t>Write Down</a:t>
            </a:r>
          </a:p>
          <a:p>
            <a:pPr lvl="1"/>
            <a:r>
              <a:rPr lang="en-IN" dirty="0"/>
              <a:t> </a:t>
            </a:r>
            <a:r>
              <a:rPr lang="en-IN" dirty="0" smtClean="0"/>
              <a:t>Title</a:t>
            </a:r>
          </a:p>
          <a:p>
            <a:pPr lvl="1"/>
            <a:r>
              <a:rPr lang="en-IN" dirty="0" smtClean="0"/>
              <a:t>Responsibilities</a:t>
            </a:r>
          </a:p>
          <a:p>
            <a:pPr lvl="1"/>
            <a:r>
              <a:rPr lang="en-IN" dirty="0" smtClean="0"/>
              <a:t>What is typical background, education, wage</a:t>
            </a:r>
          </a:p>
          <a:p>
            <a:pPr lvl="1"/>
            <a:r>
              <a:rPr lang="en-IN" dirty="0" smtClean="0"/>
              <a:t>Typical tasks in a day</a:t>
            </a:r>
          </a:p>
          <a:p>
            <a:pPr lvl="1"/>
            <a:r>
              <a:rPr lang="en-IN" dirty="0" smtClean="0"/>
              <a:t>Why they worry about</a:t>
            </a:r>
          </a:p>
          <a:p>
            <a:pPr lvl="1"/>
            <a:r>
              <a:rPr lang="en-IN" dirty="0" smtClean="0"/>
              <a:t>How they are measured</a:t>
            </a:r>
            <a:endParaRPr lang="en-IN" dirty="0"/>
          </a:p>
        </p:txBody>
      </p:sp>
    </p:spTree>
    <p:extLst>
      <p:ext uri="{BB962C8B-B14F-4D97-AF65-F5344CB8AC3E}">
        <p14:creationId xmlns:p14="http://schemas.microsoft.com/office/powerpoint/2010/main" val="220559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571859" cy="6858000"/>
          </a:xfrm>
          <a:prstGeom prst="rect">
            <a:avLst/>
          </a:prstGeom>
        </p:spPr>
      </p:pic>
    </p:spTree>
    <p:extLst>
      <p:ext uri="{BB962C8B-B14F-4D97-AF65-F5344CB8AC3E}">
        <p14:creationId xmlns:p14="http://schemas.microsoft.com/office/powerpoint/2010/main" val="2064890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Marketing Template Creator</a:t>
            </a:r>
            <a:endParaRPr lang="en-IN" dirty="0"/>
          </a:p>
        </p:txBody>
      </p:sp>
      <p:sp>
        <p:nvSpPr>
          <p:cNvPr id="3" name="Content Placeholder 2"/>
          <p:cNvSpPr>
            <a:spLocks noGrp="1"/>
          </p:cNvSpPr>
          <p:nvPr>
            <p:ph idx="1"/>
          </p:nvPr>
        </p:nvSpPr>
        <p:spPr/>
        <p:txBody>
          <a:bodyPr/>
          <a:lstStyle/>
          <a:p>
            <a:r>
              <a:rPr lang="en-IN" dirty="0"/>
              <a:t>https://app.xtensio.com/</a:t>
            </a:r>
          </a:p>
        </p:txBody>
      </p:sp>
    </p:spTree>
    <p:extLst>
      <p:ext uri="{BB962C8B-B14F-4D97-AF65-F5344CB8AC3E}">
        <p14:creationId xmlns:p14="http://schemas.microsoft.com/office/powerpoint/2010/main" val="2120893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Proto—personas</a:t>
            </a:r>
            <a:r>
              <a:rPr lang="en-IN" dirty="0"/>
              <a:t/>
            </a:r>
            <a:br>
              <a:rPr lang="en-IN" dirty="0"/>
            </a:br>
            <a:endParaRPr lang="en-IN" dirty="0"/>
          </a:p>
        </p:txBody>
      </p:sp>
      <p:sp>
        <p:nvSpPr>
          <p:cNvPr id="3" name="Content Placeholder 2"/>
          <p:cNvSpPr>
            <a:spLocks noGrp="1"/>
          </p:cNvSpPr>
          <p:nvPr>
            <p:ph idx="1"/>
          </p:nvPr>
        </p:nvSpPr>
        <p:spPr/>
        <p:txBody>
          <a:bodyPr/>
          <a:lstStyle/>
          <a:p>
            <a:r>
              <a:rPr lang="en-IN" dirty="0"/>
              <a:t>Proto-personas can be used when there isn’t enough time or budget to fully research a persona. </a:t>
            </a:r>
            <a:endParaRPr lang="en-IN" dirty="0" smtClean="0"/>
          </a:p>
          <a:p>
            <a:r>
              <a:rPr lang="en-IN" dirty="0" smtClean="0"/>
              <a:t>They </a:t>
            </a:r>
            <a:r>
              <a:rPr lang="en-IN" dirty="0"/>
              <a:t>can be based on what we know or think we know about the users, their goals and their beliefs. </a:t>
            </a:r>
            <a:endParaRPr lang="en-IN" dirty="0" smtClean="0"/>
          </a:p>
          <a:p>
            <a:r>
              <a:rPr lang="en-IN" dirty="0" smtClean="0"/>
              <a:t>Although </a:t>
            </a:r>
            <a:r>
              <a:rPr lang="en-IN" dirty="0"/>
              <a:t>not as ideal as using personas that have been validated with </a:t>
            </a:r>
            <a:r>
              <a:rPr lang="en-IN" dirty="0" smtClean="0"/>
              <a:t>research.</a:t>
            </a:r>
          </a:p>
          <a:p>
            <a:r>
              <a:rPr lang="en-IN" dirty="0" smtClean="0"/>
              <a:t>Proto-personas </a:t>
            </a:r>
            <a:r>
              <a:rPr lang="en-IN" dirty="0"/>
              <a:t>can still help us make better design decisions and keep us focused on the customer.</a:t>
            </a:r>
          </a:p>
        </p:txBody>
      </p:sp>
    </p:spTree>
    <p:extLst>
      <p:ext uri="{BB962C8B-B14F-4D97-AF65-F5344CB8AC3E}">
        <p14:creationId xmlns:p14="http://schemas.microsoft.com/office/powerpoint/2010/main" val="3586749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Proto-persona</a:t>
            </a:r>
            <a:br>
              <a:rPr lang="en-IN" dirty="0"/>
            </a:br>
            <a:endParaRPr lang="en-IN" dirty="0"/>
          </a:p>
        </p:txBody>
      </p:sp>
      <p:sp>
        <p:nvSpPr>
          <p:cNvPr id="3" name="Content Placeholder 2"/>
          <p:cNvSpPr>
            <a:spLocks noGrp="1"/>
          </p:cNvSpPr>
          <p:nvPr>
            <p:ph idx="1"/>
          </p:nvPr>
        </p:nvSpPr>
        <p:spPr/>
        <p:txBody>
          <a:bodyPr/>
          <a:lstStyle/>
          <a:p>
            <a:r>
              <a:rPr lang="en-IN" dirty="0"/>
              <a:t>Participants in this exercise can vary, though it is always best to get participation from our client-facing teammates</a:t>
            </a:r>
            <a:r>
              <a:rPr lang="en-IN" dirty="0" smtClean="0"/>
              <a:t>.</a:t>
            </a:r>
          </a:p>
          <a:p>
            <a:pPr fontAlgn="base"/>
            <a:r>
              <a:rPr lang="en-IN" dirty="0"/>
              <a:t>Brainstorm</a:t>
            </a:r>
          </a:p>
          <a:p>
            <a:pPr lvl="1" fontAlgn="base"/>
            <a:r>
              <a:rPr lang="en-IN" dirty="0"/>
              <a:t>We first need to gather information about our customers, their goals, needs and motivations. </a:t>
            </a:r>
            <a:endParaRPr lang="en-IN" dirty="0" smtClean="0"/>
          </a:p>
          <a:p>
            <a:pPr lvl="1" fontAlgn="base"/>
            <a:r>
              <a:rPr lang="en-IN" dirty="0" smtClean="0"/>
              <a:t>This </a:t>
            </a:r>
            <a:r>
              <a:rPr lang="en-IN" dirty="0"/>
              <a:t>can be done either as a group exercise or by questionnaire. </a:t>
            </a:r>
          </a:p>
          <a:p>
            <a:pPr fontAlgn="base"/>
            <a:r>
              <a:rPr lang="en-IN" dirty="0"/>
              <a:t>Visualise</a:t>
            </a:r>
          </a:p>
          <a:p>
            <a:pPr lvl="1" fontAlgn="base"/>
            <a:r>
              <a:rPr lang="en-IN" dirty="0"/>
              <a:t>This is best done as a group exercise, where we share the information we have gathered with our team. </a:t>
            </a:r>
          </a:p>
          <a:p>
            <a:endParaRPr lang="en-IN" dirty="0"/>
          </a:p>
        </p:txBody>
      </p:sp>
    </p:spTree>
    <p:extLst>
      <p:ext uri="{BB962C8B-B14F-4D97-AF65-F5344CB8AC3E}">
        <p14:creationId xmlns:p14="http://schemas.microsoft.com/office/powerpoint/2010/main" val="3772519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Proto-persona</a:t>
            </a:r>
            <a:br>
              <a:rPr lang="en-IN" dirty="0"/>
            </a:br>
            <a:endParaRPr lang="en-IN" dirty="0"/>
          </a:p>
        </p:txBody>
      </p:sp>
      <p:sp>
        <p:nvSpPr>
          <p:cNvPr id="3" name="Content Placeholder 2"/>
          <p:cNvSpPr>
            <a:spLocks noGrp="1"/>
          </p:cNvSpPr>
          <p:nvPr>
            <p:ph idx="1"/>
          </p:nvPr>
        </p:nvSpPr>
        <p:spPr/>
        <p:txBody>
          <a:bodyPr/>
          <a:lstStyle/>
          <a:p>
            <a:pPr fontAlgn="base"/>
            <a:r>
              <a:rPr lang="en-IN" dirty="0"/>
              <a:t>Discuss</a:t>
            </a:r>
          </a:p>
          <a:p>
            <a:pPr lvl="1" fontAlgn="base"/>
            <a:r>
              <a:rPr lang="en-IN" dirty="0"/>
              <a:t>First, discuss and split the assumptions and data you’ve collected onto individual Post-it’s or small pieces of paper.</a:t>
            </a:r>
          </a:p>
          <a:p>
            <a:pPr fontAlgn="base"/>
            <a:r>
              <a:rPr lang="en-IN" dirty="0"/>
              <a:t>Name</a:t>
            </a:r>
          </a:p>
          <a:p>
            <a:pPr lvl="1" fontAlgn="base"/>
            <a:r>
              <a:rPr lang="en-IN" dirty="0"/>
              <a:t>Collectively think of a name for your fictional customer and choose a photo to represent them. This will bring your persona to life in a way your team can easily relate to. </a:t>
            </a:r>
          </a:p>
          <a:p>
            <a:endParaRPr lang="en-IN" dirty="0"/>
          </a:p>
        </p:txBody>
      </p:sp>
    </p:spTree>
    <p:extLst>
      <p:ext uri="{BB962C8B-B14F-4D97-AF65-F5344CB8AC3E}">
        <p14:creationId xmlns:p14="http://schemas.microsoft.com/office/powerpoint/2010/main" val="2578456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82" y="610077"/>
            <a:ext cx="8596668" cy="1320800"/>
          </a:xfrm>
        </p:spPr>
        <p:txBody>
          <a:bodyPr/>
          <a:lstStyle/>
          <a:p>
            <a:r>
              <a:rPr lang="en-IN" dirty="0"/>
              <a:t>Creating a Proto-persona</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118428491"/>
              </p:ext>
            </p:extLst>
          </p:nvPr>
        </p:nvGraphicFramePr>
        <p:xfrm>
          <a:off x="955340" y="3766781"/>
          <a:ext cx="7929352" cy="2224586"/>
        </p:xfrm>
        <a:graphic>
          <a:graphicData uri="http://schemas.openxmlformats.org/drawingml/2006/table">
            <a:tbl>
              <a:tblPr/>
              <a:tblGrid>
                <a:gridCol w="3964676"/>
                <a:gridCol w="3964676"/>
              </a:tblGrid>
              <a:tr h="1112293">
                <a:tc>
                  <a:txBody>
                    <a:bodyPr/>
                    <a:lstStyle/>
                    <a:p>
                      <a:pPr algn="l" fontAlgn="t"/>
                      <a:r>
                        <a:rPr lang="en-IN" b="0" dirty="0">
                          <a:effectLst/>
                          <a:latin typeface="inherit"/>
                        </a:rPr>
                        <a:t>Photo &amp; Name</a:t>
                      </a:r>
                    </a:p>
                  </a:txBody>
                  <a:tcPr marL="95250" marR="95250" marT="95250" marB="95250"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tc>
                  <a:txBody>
                    <a:bodyPr/>
                    <a:lstStyle/>
                    <a:p>
                      <a:pPr algn="l" fontAlgn="t"/>
                      <a:r>
                        <a:rPr lang="en-IN" b="0">
                          <a:effectLst/>
                          <a:latin typeface="inherit"/>
                        </a:rPr>
                        <a:t>Behaviours</a:t>
                      </a:r>
                    </a:p>
                  </a:txBody>
                  <a:tcPr marL="95250" marR="95250" marT="95250" marB="95250"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tr>
              <a:tr h="1112293">
                <a:tc>
                  <a:txBody>
                    <a:bodyPr/>
                    <a:lstStyle/>
                    <a:p>
                      <a:pPr algn="l" fontAlgn="t"/>
                      <a:r>
                        <a:rPr lang="en-IN" b="0">
                          <a:effectLst/>
                          <a:latin typeface="inherit"/>
                        </a:rPr>
                        <a:t>Facts</a:t>
                      </a:r>
                    </a:p>
                  </a:txBody>
                  <a:tcPr marL="95250" marR="95250" marT="95250" marB="95250"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tc>
                  <a:txBody>
                    <a:bodyPr/>
                    <a:lstStyle/>
                    <a:p>
                      <a:pPr algn="l" fontAlgn="t"/>
                      <a:r>
                        <a:rPr lang="en-IN" b="0" dirty="0">
                          <a:effectLst/>
                          <a:latin typeface="inherit"/>
                        </a:rPr>
                        <a:t>Needs &amp; goals</a:t>
                      </a:r>
                    </a:p>
                  </a:txBody>
                  <a:tcPr marL="95250" marR="95250" marT="95250" marB="95250"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9F9F9"/>
                    </a:solidFill>
                  </a:tcPr>
                </a:tc>
              </a:tr>
            </a:tbl>
          </a:graphicData>
        </a:graphic>
      </p:graphicFrame>
      <p:sp>
        <p:nvSpPr>
          <p:cNvPr id="5" name="Rectangle 1"/>
          <p:cNvSpPr>
            <a:spLocks noChangeArrowheads="1"/>
          </p:cNvSpPr>
          <p:nvPr/>
        </p:nvSpPr>
        <p:spPr bwMode="auto">
          <a:xfrm>
            <a:off x="824078" y="1176825"/>
            <a:ext cx="8463572" cy="21704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C"/>
                </a:solidFill>
                <a:effectLst/>
                <a:latin typeface="Open Sans"/>
              </a:rPr>
              <a:t>Build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20212C"/>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C"/>
                </a:solidFill>
                <a:effectLst/>
                <a:latin typeface="Open Sans"/>
              </a:rPr>
              <a:t>Divide a large piece of paper or a whiteboard into four boxes, with these titles:</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20212C"/>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0212C"/>
                </a:solidFill>
                <a:effectLst/>
                <a:latin typeface="Open Sans"/>
              </a:rPr>
              <a:t>Add the information you have gathered into the appropriate boxes, putting anything irrelevant to one side.</a:t>
            </a:r>
            <a:endParaRPr kumimoji="0" lang="en-US" altLang="en-US"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0570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516" y="3093970"/>
            <a:ext cx="8596668" cy="1320800"/>
          </a:xfrm>
        </p:spPr>
        <p:txBody>
          <a:bodyPr/>
          <a:lstStyle/>
          <a:p>
            <a:r>
              <a:rPr lang="en-IN" dirty="0">
                <a:hlinkClick r:id="rId2" action="ppaction://hlinkfile"/>
              </a:rPr>
              <a:t>Creating a </a:t>
            </a:r>
            <a:r>
              <a:rPr lang="en-IN" dirty="0" smtClean="0">
                <a:hlinkClick r:id="rId2" action="ppaction://hlinkfile"/>
              </a:rPr>
              <a:t>Proto-persona</a:t>
            </a:r>
            <a:r>
              <a:rPr lang="en-IN" dirty="0" smtClean="0"/>
              <a:t> (Visual)</a:t>
            </a:r>
            <a:r>
              <a:rPr lang="en-IN" dirty="0"/>
              <a:t/>
            </a:r>
            <a:br>
              <a:rPr lang="en-IN" dirty="0"/>
            </a:br>
            <a:endParaRPr lang="en-IN" dirty="0"/>
          </a:p>
        </p:txBody>
      </p:sp>
      <p:pic>
        <p:nvPicPr>
          <p:cNvPr id="3073" name="Picture 1" descr="Jani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04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6-03 at 5.28.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04" y="501391"/>
            <a:ext cx="7934471" cy="5836658"/>
          </a:xfrm>
          <a:prstGeom prst="rect">
            <a:avLst/>
          </a:prstGeom>
        </p:spPr>
      </p:pic>
    </p:spTree>
    <p:extLst>
      <p:ext uri="{BB962C8B-B14F-4D97-AF65-F5344CB8AC3E}">
        <p14:creationId xmlns:p14="http://schemas.microsoft.com/office/powerpoint/2010/main" val="1899204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Design personas</a:t>
            </a:r>
            <a:r>
              <a:rPr lang="en-IN" dirty="0"/>
              <a:t> </a:t>
            </a:r>
          </a:p>
        </p:txBody>
      </p:sp>
      <p:sp>
        <p:nvSpPr>
          <p:cNvPr id="3" name="Content Placeholder 2"/>
          <p:cNvSpPr>
            <a:spLocks noGrp="1"/>
          </p:cNvSpPr>
          <p:nvPr>
            <p:ph idx="1"/>
          </p:nvPr>
        </p:nvSpPr>
        <p:spPr/>
        <p:txBody>
          <a:bodyPr/>
          <a:lstStyle/>
          <a:p>
            <a:r>
              <a:rPr lang="en-IN" b="1" dirty="0"/>
              <a:t>Design personas</a:t>
            </a:r>
            <a:r>
              <a:rPr lang="en-IN" dirty="0"/>
              <a:t> focus on user goals, current </a:t>
            </a:r>
            <a:r>
              <a:rPr lang="en-IN" dirty="0" err="1"/>
              <a:t>behavior</a:t>
            </a:r>
            <a:r>
              <a:rPr lang="en-IN" dirty="0"/>
              <a:t>, and pain points as opposed to their buying or media preferences and </a:t>
            </a:r>
            <a:r>
              <a:rPr lang="en-IN" dirty="0" err="1"/>
              <a:t>behaviors</a:t>
            </a:r>
            <a:r>
              <a:rPr lang="en-IN" dirty="0"/>
              <a:t>. </a:t>
            </a:r>
            <a:endParaRPr lang="en-IN" dirty="0" smtClean="0"/>
          </a:p>
          <a:p>
            <a:r>
              <a:rPr lang="en-IN" dirty="0"/>
              <a:t>They are based on field research and real people. </a:t>
            </a:r>
            <a:endParaRPr lang="en-IN" dirty="0" smtClean="0"/>
          </a:p>
          <a:p>
            <a:r>
              <a:rPr lang="en-IN" dirty="0" smtClean="0"/>
              <a:t>They </a:t>
            </a:r>
            <a:r>
              <a:rPr lang="en-IN" dirty="0"/>
              <a:t>tell a story and describe why people do what they do in attempt to help everyone involved in designing and building a product or service understand, relate </a:t>
            </a:r>
            <a:r>
              <a:rPr lang="en-IN" dirty="0" smtClean="0"/>
              <a:t>to </a:t>
            </a:r>
            <a:r>
              <a:rPr lang="en-IN" dirty="0"/>
              <a:t>and remember the end user throughout the entire product development process</a:t>
            </a:r>
            <a:r>
              <a:rPr lang="en-IN" dirty="0" smtClean="0"/>
              <a:t>.</a:t>
            </a:r>
          </a:p>
          <a:p>
            <a:r>
              <a:rPr lang="en-IN" dirty="0" smtClean="0"/>
              <a:t>Design </a:t>
            </a:r>
            <a:r>
              <a:rPr lang="en-IN" dirty="0"/>
              <a:t>personas are good for communicating research insights and user goals, understanding and focusing on certain types of users, defining a product or service, and avoiding the elastic user and self—referential design.</a:t>
            </a:r>
          </a:p>
        </p:txBody>
      </p:sp>
    </p:spTree>
    <p:extLst>
      <p:ext uri="{BB962C8B-B14F-4D97-AF65-F5344CB8AC3E}">
        <p14:creationId xmlns:p14="http://schemas.microsoft.com/office/powerpoint/2010/main" val="1584639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Characteristics of a good persona</a:t>
            </a:r>
            <a:br>
              <a:rPr lang="en-IN" b="1" dirty="0"/>
            </a:br>
            <a:endParaRPr lang="en-IN" dirty="0"/>
          </a:p>
        </p:txBody>
      </p:sp>
      <p:sp>
        <p:nvSpPr>
          <p:cNvPr id="3" name="Content Placeholder 2"/>
          <p:cNvSpPr>
            <a:spLocks noGrp="1"/>
          </p:cNvSpPr>
          <p:nvPr>
            <p:ph idx="1"/>
          </p:nvPr>
        </p:nvSpPr>
        <p:spPr>
          <a:xfrm>
            <a:off x="677333" y="1678675"/>
            <a:ext cx="9217293" cy="4872250"/>
          </a:xfrm>
        </p:spPr>
        <p:txBody>
          <a:bodyPr>
            <a:normAutofit/>
          </a:bodyPr>
          <a:lstStyle/>
          <a:p>
            <a:r>
              <a:rPr lang="en-IN" dirty="0"/>
              <a:t>They reflect patterns observed in research</a:t>
            </a:r>
          </a:p>
          <a:p>
            <a:r>
              <a:rPr lang="en-IN" dirty="0"/>
              <a:t>They focus on the current state, not the future</a:t>
            </a:r>
          </a:p>
          <a:p>
            <a:r>
              <a:rPr lang="en-IN" dirty="0"/>
              <a:t>Are realistic, not idealized</a:t>
            </a:r>
          </a:p>
          <a:p>
            <a:r>
              <a:rPr lang="en-IN" dirty="0"/>
              <a:t>Describe a challenging (but not impossible) design target</a:t>
            </a:r>
          </a:p>
          <a:p>
            <a:r>
              <a:rPr lang="en-IN" dirty="0"/>
              <a:t>Help you understand users’</a:t>
            </a:r>
          </a:p>
          <a:p>
            <a:pPr lvl="1"/>
            <a:r>
              <a:rPr lang="en-IN" dirty="0"/>
              <a:t>Context</a:t>
            </a:r>
          </a:p>
          <a:p>
            <a:pPr lvl="1"/>
            <a:r>
              <a:rPr lang="en-IN" dirty="0" err="1"/>
              <a:t>Behaviors</a:t>
            </a:r>
            <a:endParaRPr lang="en-IN" dirty="0"/>
          </a:p>
          <a:p>
            <a:pPr lvl="1"/>
            <a:r>
              <a:rPr lang="en-IN" dirty="0"/>
              <a:t>Attitudes</a:t>
            </a:r>
          </a:p>
          <a:p>
            <a:pPr lvl="1"/>
            <a:r>
              <a:rPr lang="en-IN" dirty="0"/>
              <a:t>Needs</a:t>
            </a:r>
          </a:p>
          <a:p>
            <a:pPr lvl="1"/>
            <a:r>
              <a:rPr lang="en-IN" dirty="0"/>
              <a:t>Challenges/pain points</a:t>
            </a:r>
          </a:p>
          <a:p>
            <a:pPr lvl="1"/>
            <a:r>
              <a:rPr lang="en-IN" dirty="0"/>
              <a:t>Goals and motivations</a:t>
            </a:r>
          </a:p>
          <a:p>
            <a:endParaRPr lang="en-IN" dirty="0"/>
          </a:p>
        </p:txBody>
      </p:sp>
    </p:spTree>
    <p:extLst>
      <p:ext uri="{BB962C8B-B14F-4D97-AF65-F5344CB8AC3E}">
        <p14:creationId xmlns:p14="http://schemas.microsoft.com/office/powerpoint/2010/main" val="4178650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Business cases for personas</a:t>
            </a:r>
            <a:br>
              <a:rPr lang="en-IN" b="1" dirty="0"/>
            </a:br>
            <a:endParaRPr lang="en-IN" dirty="0"/>
          </a:p>
        </p:txBody>
      </p:sp>
      <p:sp>
        <p:nvSpPr>
          <p:cNvPr id="3" name="Content Placeholder 2"/>
          <p:cNvSpPr>
            <a:spLocks noGrp="1"/>
          </p:cNvSpPr>
          <p:nvPr>
            <p:ph idx="1"/>
          </p:nvPr>
        </p:nvSpPr>
        <p:spPr/>
        <p:txBody>
          <a:bodyPr/>
          <a:lstStyle/>
          <a:p>
            <a:r>
              <a:rPr lang="en-IN" dirty="0"/>
              <a:t>Many organizations struggle to create personas, and as UX practitioners that makes our jobs more difficult. </a:t>
            </a:r>
            <a:endParaRPr lang="en-IN" dirty="0" smtClean="0"/>
          </a:p>
          <a:p>
            <a:endParaRPr lang="en-IN" dirty="0"/>
          </a:p>
        </p:txBody>
      </p:sp>
    </p:spTree>
    <p:extLst>
      <p:ext uri="{BB962C8B-B14F-4D97-AF65-F5344CB8AC3E}">
        <p14:creationId xmlns:p14="http://schemas.microsoft.com/office/powerpoint/2010/main" val="190830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Value of Personas</a:t>
            </a:r>
            <a:endParaRPr lang="en-IN" dirty="0"/>
          </a:p>
        </p:txBody>
      </p:sp>
      <p:sp>
        <p:nvSpPr>
          <p:cNvPr id="3" name="Content Placeholder 2"/>
          <p:cNvSpPr>
            <a:spLocks noGrp="1"/>
          </p:cNvSpPr>
          <p:nvPr>
            <p:ph idx="1"/>
          </p:nvPr>
        </p:nvSpPr>
        <p:spPr>
          <a:xfrm>
            <a:off x="677333" y="1692322"/>
            <a:ext cx="9189997" cy="4517409"/>
          </a:xfrm>
        </p:spPr>
        <p:txBody>
          <a:bodyPr>
            <a:normAutofit/>
          </a:bodyPr>
          <a:lstStyle/>
          <a:p>
            <a:r>
              <a:rPr lang="en-IN" sz="2000" dirty="0"/>
              <a:t>Every time a customer makes a request, the design changes.</a:t>
            </a:r>
          </a:p>
          <a:p>
            <a:r>
              <a:rPr lang="en-IN" sz="2000" dirty="0"/>
              <a:t>Everyone on the team has a different opinion about who we are designing for (who the target user is). This can result in:</a:t>
            </a:r>
          </a:p>
          <a:p>
            <a:pPr lvl="1"/>
            <a:r>
              <a:rPr lang="en-IN" sz="2000" dirty="0">
                <a:hlinkClick r:id="rId2"/>
              </a:rPr>
              <a:t>Self—referential design</a:t>
            </a:r>
            <a:endParaRPr lang="en-IN" sz="2000" dirty="0"/>
          </a:p>
          <a:p>
            <a:pPr lvl="1"/>
            <a:r>
              <a:rPr lang="en-IN" sz="2000" dirty="0"/>
              <a:t>The “</a:t>
            </a:r>
            <a:r>
              <a:rPr lang="en-IN" sz="2000" dirty="0">
                <a:hlinkClick r:id="rId3"/>
              </a:rPr>
              <a:t>elastic user</a:t>
            </a:r>
            <a:r>
              <a:rPr lang="en-IN" sz="2000" dirty="0"/>
              <a:t>”</a:t>
            </a:r>
          </a:p>
          <a:p>
            <a:r>
              <a:rPr lang="en-IN" sz="2000" dirty="0"/>
              <a:t>We can’t agree on which features to prioritize (what the user’s primary goals are).</a:t>
            </a:r>
          </a:p>
          <a:p>
            <a:r>
              <a:rPr lang="en-IN" sz="2000" dirty="0"/>
              <a:t>We spend time developing features that never get used (edge cases).</a:t>
            </a:r>
          </a:p>
          <a:p>
            <a:endParaRPr lang="en-IN" sz="2000" dirty="0"/>
          </a:p>
        </p:txBody>
      </p:sp>
    </p:spTree>
    <p:extLst>
      <p:ext uri="{BB962C8B-B14F-4D97-AF65-F5344CB8AC3E}">
        <p14:creationId xmlns:p14="http://schemas.microsoft.com/office/powerpoint/2010/main" val="2209442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Creating Scenarios &amp; Storyboard</a:t>
            </a:r>
            <a:br>
              <a:rPr lang="en-IN" dirty="0"/>
            </a:br>
            <a:endParaRPr lang="en-IN" dirty="0"/>
          </a:p>
        </p:txBody>
      </p:sp>
    </p:spTree>
    <p:extLst>
      <p:ext uri="{BB962C8B-B14F-4D97-AF65-F5344CB8AC3E}">
        <p14:creationId xmlns:p14="http://schemas.microsoft.com/office/powerpoint/2010/main" val="3264391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5671" y="1282889"/>
            <a:ext cx="8462598" cy="3371342"/>
          </a:xfrm>
          <a:prstGeom prst="rect">
            <a:avLst/>
          </a:prstGeom>
        </p:spPr>
      </p:pic>
    </p:spTree>
    <p:extLst>
      <p:ext uri="{BB962C8B-B14F-4D97-AF65-F5344CB8AC3E}">
        <p14:creationId xmlns:p14="http://schemas.microsoft.com/office/powerpoint/2010/main" val="1182770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0503" y="441144"/>
            <a:ext cx="8749279" cy="5918083"/>
          </a:xfrm>
          <a:prstGeom prst="rect">
            <a:avLst/>
          </a:prstGeom>
        </p:spPr>
      </p:pic>
    </p:spTree>
    <p:extLst>
      <p:ext uri="{BB962C8B-B14F-4D97-AF65-F5344CB8AC3E}">
        <p14:creationId xmlns:p14="http://schemas.microsoft.com/office/powerpoint/2010/main" val="2822998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740" y="521258"/>
            <a:ext cx="8733588" cy="5663743"/>
          </a:xfrm>
          <a:prstGeom prst="rect">
            <a:avLst/>
          </a:prstGeom>
        </p:spPr>
      </p:pic>
    </p:spTree>
    <p:extLst>
      <p:ext uri="{BB962C8B-B14F-4D97-AF65-F5344CB8AC3E}">
        <p14:creationId xmlns:p14="http://schemas.microsoft.com/office/powerpoint/2010/main" val="199869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176" y="502909"/>
            <a:ext cx="8776484" cy="5719455"/>
          </a:xfrm>
          <a:prstGeom prst="rect">
            <a:avLst/>
          </a:prstGeom>
        </p:spPr>
      </p:pic>
    </p:spTree>
    <p:extLst>
      <p:ext uri="{BB962C8B-B14F-4D97-AF65-F5344CB8AC3E}">
        <p14:creationId xmlns:p14="http://schemas.microsoft.com/office/powerpoint/2010/main" val="2946619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6" y="-675456"/>
            <a:ext cx="12227773" cy="8640960"/>
          </a:xfrm>
          <a:prstGeom prst="rect">
            <a:avLst/>
          </a:prstGeom>
        </p:spPr>
      </p:pic>
      <p:sp>
        <p:nvSpPr>
          <p:cNvPr id="9" name="Rectangle 8"/>
          <p:cNvSpPr/>
          <p:nvPr/>
        </p:nvSpPr>
        <p:spPr bwMode="auto">
          <a:xfrm>
            <a:off x="0" y="-171400"/>
            <a:ext cx="12192000" cy="7632848"/>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3" name="TextBox 2"/>
          <p:cNvSpPr txBox="1"/>
          <p:nvPr/>
        </p:nvSpPr>
        <p:spPr>
          <a:xfrm>
            <a:off x="4064001" y="3606801"/>
            <a:ext cx="184731" cy="246221"/>
          </a:xfrm>
          <a:prstGeom prst="rect">
            <a:avLst/>
          </a:prstGeom>
          <a:noFill/>
        </p:spPr>
        <p:txBody>
          <a:bodyPr wrap="none" rtlCol="0">
            <a:spAutoFit/>
          </a:bodyPr>
          <a:lstStyle/>
          <a:p>
            <a:endParaRPr lang="en-US" dirty="0"/>
          </a:p>
        </p:txBody>
      </p:sp>
      <p:sp>
        <p:nvSpPr>
          <p:cNvPr id="8" name="Text Box 5"/>
          <p:cNvSpPr txBox="1">
            <a:spLocks noChangeArrowheads="1"/>
          </p:cNvSpPr>
          <p:nvPr/>
        </p:nvSpPr>
        <p:spPr bwMode="auto">
          <a:xfrm>
            <a:off x="1055440" y="1961545"/>
            <a:ext cx="11136560" cy="1323439"/>
          </a:xfrm>
          <a:prstGeom prst="rect">
            <a:avLst/>
          </a:prstGeom>
          <a:noFill/>
          <a:ln>
            <a:noFill/>
          </a:ln>
          <a:effectLst>
            <a:outerShdw blurRad="25400" dist="38100" dir="5400000" algn="t" rotWithShape="0">
              <a:prstClr val="black">
                <a:alpha val="7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1500" baseline="-25000">
                <a:solidFill>
                  <a:schemeClr val="tx1"/>
                </a:solidFill>
                <a:latin typeface="Helvetica" charset="0"/>
              </a:defRPr>
            </a:lvl1pPr>
            <a:lvl2pPr marL="742950" indent="-285750">
              <a:defRPr sz="1500" baseline="-25000">
                <a:solidFill>
                  <a:schemeClr val="tx1"/>
                </a:solidFill>
                <a:latin typeface="Helvetica" charset="0"/>
              </a:defRPr>
            </a:lvl2pPr>
            <a:lvl3pPr marL="1143000" indent="-228600">
              <a:defRPr sz="1500" baseline="-25000">
                <a:solidFill>
                  <a:schemeClr val="tx1"/>
                </a:solidFill>
                <a:latin typeface="Helvetica" charset="0"/>
              </a:defRPr>
            </a:lvl3pPr>
            <a:lvl4pPr marL="1600200" indent="-228600">
              <a:defRPr sz="1500" baseline="-25000">
                <a:solidFill>
                  <a:schemeClr val="tx1"/>
                </a:solidFill>
                <a:latin typeface="Helvetica" charset="0"/>
              </a:defRPr>
            </a:lvl4pPr>
            <a:lvl5pPr marL="2057400" indent="-228600">
              <a:defRPr sz="1500" baseline="-25000">
                <a:solidFill>
                  <a:schemeClr val="tx1"/>
                </a:solidFill>
                <a:latin typeface="Helvetica" charset="0"/>
              </a:defRPr>
            </a:lvl5pPr>
            <a:lvl6pPr marL="2514600" indent="-228600" eaLnBrk="0" fontAlgn="base" hangingPunct="0">
              <a:spcBef>
                <a:spcPct val="0"/>
              </a:spcBef>
              <a:spcAft>
                <a:spcPct val="0"/>
              </a:spcAft>
              <a:defRPr sz="1500" baseline="-25000">
                <a:solidFill>
                  <a:schemeClr val="tx1"/>
                </a:solidFill>
                <a:latin typeface="Helvetica" charset="0"/>
              </a:defRPr>
            </a:lvl6pPr>
            <a:lvl7pPr marL="2971800" indent="-228600" eaLnBrk="0" fontAlgn="base" hangingPunct="0">
              <a:spcBef>
                <a:spcPct val="0"/>
              </a:spcBef>
              <a:spcAft>
                <a:spcPct val="0"/>
              </a:spcAft>
              <a:defRPr sz="1500" baseline="-25000">
                <a:solidFill>
                  <a:schemeClr val="tx1"/>
                </a:solidFill>
                <a:latin typeface="Helvetica" charset="0"/>
              </a:defRPr>
            </a:lvl7pPr>
            <a:lvl8pPr marL="3429000" indent="-228600" eaLnBrk="0" fontAlgn="base" hangingPunct="0">
              <a:spcBef>
                <a:spcPct val="0"/>
              </a:spcBef>
              <a:spcAft>
                <a:spcPct val="0"/>
              </a:spcAft>
              <a:defRPr sz="1500" baseline="-25000">
                <a:solidFill>
                  <a:schemeClr val="tx1"/>
                </a:solidFill>
                <a:latin typeface="Helvetica" charset="0"/>
              </a:defRPr>
            </a:lvl8pPr>
            <a:lvl9pPr marL="3886200" indent="-228600" eaLnBrk="0" fontAlgn="base" hangingPunct="0">
              <a:spcBef>
                <a:spcPct val="0"/>
              </a:spcBef>
              <a:spcAft>
                <a:spcPct val="0"/>
              </a:spcAft>
              <a:defRPr sz="1500" baseline="-25000">
                <a:solidFill>
                  <a:schemeClr val="tx1"/>
                </a:solidFill>
                <a:latin typeface="Helvetica" charset="0"/>
              </a:defRPr>
            </a:lvl9pPr>
          </a:lstStyle>
          <a:p>
            <a:r>
              <a:rPr lang="en-US" altLang="en-US" sz="4000" b="1" baseline="0" dirty="0" smtClean="0">
                <a:solidFill>
                  <a:schemeClr val="bg1"/>
                </a:solidFill>
                <a:latin typeface="DIN-Black" charset="0"/>
                <a:ea typeface="DIN-Black" charset="0"/>
                <a:cs typeface="DIN-Black" charset="0"/>
              </a:rPr>
              <a:t>What is</a:t>
            </a:r>
          </a:p>
          <a:p>
            <a:r>
              <a:rPr lang="en-US" altLang="en-US" sz="4000" b="1" baseline="0" dirty="0" smtClean="0">
                <a:solidFill>
                  <a:schemeClr val="bg1"/>
                </a:solidFill>
                <a:latin typeface="DIN-Black" charset="0"/>
                <a:ea typeface="DIN-Black" charset="0"/>
                <a:cs typeface="DIN-Black" charset="0"/>
              </a:rPr>
              <a:t>storytelling?</a:t>
            </a:r>
            <a:endParaRPr lang="en-US" altLang="en-US" sz="4000" b="1" baseline="0" dirty="0">
              <a:solidFill>
                <a:schemeClr val="bg1"/>
              </a:solidFill>
              <a:latin typeface="DIN-Black" charset="0"/>
              <a:ea typeface="DIN-Black" charset="0"/>
              <a:cs typeface="DIN-Black" charset="0"/>
            </a:endParaRPr>
          </a:p>
        </p:txBody>
      </p:sp>
      <p:sp>
        <p:nvSpPr>
          <p:cNvPr id="11" name="Rectangle 3"/>
          <p:cNvSpPr txBox="1">
            <a:spLocks noChangeArrowheads="1"/>
          </p:cNvSpPr>
          <p:nvPr/>
        </p:nvSpPr>
        <p:spPr bwMode="auto">
          <a:xfrm>
            <a:off x="6816080" y="1989089"/>
            <a:ext cx="4248472" cy="295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buNone/>
            </a:pPr>
            <a:r>
              <a:rPr lang="en-US" altLang="en-US" kern="0" baseline="0" dirty="0" smtClean="0">
                <a:solidFill>
                  <a:schemeClr val="bg1"/>
                </a:solidFill>
                <a:latin typeface="DIN-Medium" charset="0"/>
                <a:ea typeface="DIN-Medium" charset="0"/>
                <a:cs typeface="DIN-Medium" charset="0"/>
              </a:rPr>
              <a:t>Communication</a:t>
            </a:r>
          </a:p>
          <a:p>
            <a:pPr marL="0" indent="0" eaLnBrk="1" hangingPunct="1">
              <a:spcBef>
                <a:spcPts val="0"/>
              </a:spcBef>
              <a:buNone/>
            </a:pPr>
            <a:endParaRPr lang="en-US" altLang="en-US" sz="1400" kern="0" baseline="0" dirty="0">
              <a:solidFill>
                <a:schemeClr val="bg1"/>
              </a:solidFill>
              <a:latin typeface="DIN-Medium" charset="0"/>
              <a:ea typeface="DIN-Medium" charset="0"/>
              <a:cs typeface="DIN-Medium" charset="0"/>
            </a:endParaRPr>
          </a:p>
          <a:p>
            <a:pPr marL="0" indent="0" eaLnBrk="1" hangingPunct="1">
              <a:buNone/>
            </a:pPr>
            <a:r>
              <a:rPr lang="en-US" altLang="en-US" kern="0" baseline="0" dirty="0" smtClean="0">
                <a:solidFill>
                  <a:schemeClr val="bg1"/>
                </a:solidFill>
                <a:latin typeface="DIN-Medium" charset="0"/>
                <a:ea typeface="DIN-Medium" charset="0"/>
                <a:cs typeface="DIN-Medium" charset="0"/>
              </a:rPr>
              <a:t>Performance</a:t>
            </a:r>
          </a:p>
          <a:p>
            <a:pPr marL="0" indent="0" eaLnBrk="1" hangingPunct="1">
              <a:spcBef>
                <a:spcPts val="0"/>
              </a:spcBef>
              <a:buNone/>
            </a:pPr>
            <a:endParaRPr lang="en-US" altLang="en-US" sz="2000" kern="0" baseline="0" dirty="0">
              <a:solidFill>
                <a:schemeClr val="bg1"/>
              </a:solidFill>
              <a:latin typeface="DIN-Medium" charset="0"/>
              <a:ea typeface="DIN-Medium" charset="0"/>
              <a:cs typeface="DIN-Medium" charset="0"/>
            </a:endParaRPr>
          </a:p>
          <a:p>
            <a:pPr marL="0" indent="0" eaLnBrk="1" hangingPunct="1">
              <a:buNone/>
            </a:pPr>
            <a:r>
              <a:rPr lang="en-US" altLang="en-US" kern="0" baseline="0" dirty="0" smtClean="0">
                <a:solidFill>
                  <a:schemeClr val="bg1"/>
                </a:solidFill>
                <a:latin typeface="DIN-Medium" charset="0"/>
                <a:ea typeface="DIN-Medium" charset="0"/>
                <a:cs typeface="DIN-Medium" charset="0"/>
              </a:rPr>
              <a:t>A transaction that relies on familiarity</a:t>
            </a:r>
            <a:endParaRPr lang="en-US" altLang="en-US" kern="0" baseline="0" dirty="0">
              <a:solidFill>
                <a:schemeClr val="bg1"/>
              </a:solidFill>
              <a:latin typeface="DIN-Medium" charset="0"/>
              <a:ea typeface="DIN-Medium" charset="0"/>
              <a:cs typeface="DIN-Medium" charset="0"/>
            </a:endParaRPr>
          </a:p>
        </p:txBody>
      </p:sp>
    </p:spTree>
    <p:extLst>
      <p:ext uri="{BB962C8B-B14F-4D97-AF65-F5344CB8AC3E}">
        <p14:creationId xmlns:p14="http://schemas.microsoft.com/office/powerpoint/2010/main" val="347157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3"/>
          <p:cNvSpPr txBox="1">
            <a:spLocks/>
          </p:cNvSpPr>
          <p:nvPr/>
        </p:nvSpPr>
        <p:spPr bwMode="auto">
          <a:xfrm>
            <a:off x="2372512" y="293431"/>
            <a:ext cx="7445583" cy="5225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anchor="t"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a:lstStyle>
          <a:p>
            <a:pPr algn="l"/>
            <a:r>
              <a:rPr lang="de-DE" sz="2903" dirty="0">
                <a:latin typeface="Trebuchet MS" pitchFamily="32" charset="0"/>
              </a:rPr>
              <a:t>Alphabet </a:t>
            </a:r>
            <a:r>
              <a:rPr lang="de-DE" sz="2903" dirty="0" err="1">
                <a:latin typeface="Trebuchet MS" pitchFamily="32" charset="0"/>
              </a:rPr>
              <a:t>Soup</a:t>
            </a:r>
            <a:r>
              <a:rPr lang="de-DE" sz="2903" dirty="0">
                <a:latin typeface="Trebuchet MS" pitchFamily="32" charset="0"/>
              </a:rPr>
              <a:t> </a:t>
            </a:r>
            <a:r>
              <a:rPr lang="de-DE" sz="2903" dirty="0" err="1">
                <a:latin typeface="Trebuchet MS" pitchFamily="32" charset="0"/>
              </a:rPr>
              <a:t>of</a:t>
            </a:r>
            <a:r>
              <a:rPr lang="de-DE" sz="2903" dirty="0">
                <a:latin typeface="Trebuchet MS" pitchFamily="32" charset="0"/>
              </a:rPr>
              <a:t> User Experience (UX)</a:t>
            </a:r>
          </a:p>
        </p:txBody>
      </p:sp>
      <p:pic>
        <p:nvPicPr>
          <p:cNvPr id="7" name="Picture 6" descr="Screen Shot 2014-05-31 at 1.28.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450" y="1113559"/>
            <a:ext cx="10341706" cy="5395938"/>
          </a:xfrm>
          <a:prstGeom prst="rect">
            <a:avLst/>
          </a:prstGeom>
        </p:spPr>
      </p:pic>
    </p:spTree>
    <p:extLst>
      <p:ext uri="{BB962C8B-B14F-4D97-AF65-F5344CB8AC3E}">
        <p14:creationId xmlns:p14="http://schemas.microsoft.com/office/powerpoint/2010/main" val="15183942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376264" y="9726"/>
            <a:ext cx="12192000" cy="6858000"/>
          </a:xfrm>
          <a:prstGeom prst="rect">
            <a:avLst/>
          </a:prstGeom>
        </p:spPr>
      </p:pic>
      <p:sp>
        <p:nvSpPr>
          <p:cNvPr id="3" name="Text Box 5"/>
          <p:cNvSpPr txBox="1">
            <a:spLocks noChangeArrowheads="1"/>
          </p:cNvSpPr>
          <p:nvPr/>
        </p:nvSpPr>
        <p:spPr bwMode="auto">
          <a:xfrm>
            <a:off x="3734302" y="315845"/>
            <a:ext cx="8447951" cy="707886"/>
          </a:xfrm>
          <a:prstGeom prst="rect">
            <a:avLst/>
          </a:prstGeom>
          <a:noFill/>
          <a:ln>
            <a:noFill/>
          </a:ln>
          <a:effectLst>
            <a:outerShdw blurRad="25400" dist="38100" dir="5400000" algn="t" rotWithShape="0">
              <a:prstClr val="black">
                <a:alpha val="7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1500" baseline="-25000">
                <a:solidFill>
                  <a:schemeClr val="tx1"/>
                </a:solidFill>
                <a:latin typeface="Helvetica" charset="0"/>
              </a:defRPr>
            </a:lvl1pPr>
            <a:lvl2pPr marL="742950" indent="-285750">
              <a:defRPr sz="1500" baseline="-25000">
                <a:solidFill>
                  <a:schemeClr val="tx1"/>
                </a:solidFill>
                <a:latin typeface="Helvetica" charset="0"/>
              </a:defRPr>
            </a:lvl2pPr>
            <a:lvl3pPr marL="1143000" indent="-228600">
              <a:defRPr sz="1500" baseline="-25000">
                <a:solidFill>
                  <a:schemeClr val="tx1"/>
                </a:solidFill>
                <a:latin typeface="Helvetica" charset="0"/>
              </a:defRPr>
            </a:lvl3pPr>
            <a:lvl4pPr marL="1600200" indent="-228600">
              <a:defRPr sz="1500" baseline="-25000">
                <a:solidFill>
                  <a:schemeClr val="tx1"/>
                </a:solidFill>
                <a:latin typeface="Helvetica" charset="0"/>
              </a:defRPr>
            </a:lvl4pPr>
            <a:lvl5pPr marL="2057400" indent="-228600">
              <a:defRPr sz="1500" baseline="-25000">
                <a:solidFill>
                  <a:schemeClr val="tx1"/>
                </a:solidFill>
                <a:latin typeface="Helvetica" charset="0"/>
              </a:defRPr>
            </a:lvl5pPr>
            <a:lvl6pPr marL="2514600" indent="-228600" eaLnBrk="0" fontAlgn="base" hangingPunct="0">
              <a:spcBef>
                <a:spcPct val="0"/>
              </a:spcBef>
              <a:spcAft>
                <a:spcPct val="0"/>
              </a:spcAft>
              <a:defRPr sz="1500" baseline="-25000">
                <a:solidFill>
                  <a:schemeClr val="tx1"/>
                </a:solidFill>
                <a:latin typeface="Helvetica" charset="0"/>
              </a:defRPr>
            </a:lvl6pPr>
            <a:lvl7pPr marL="2971800" indent="-228600" eaLnBrk="0" fontAlgn="base" hangingPunct="0">
              <a:spcBef>
                <a:spcPct val="0"/>
              </a:spcBef>
              <a:spcAft>
                <a:spcPct val="0"/>
              </a:spcAft>
              <a:defRPr sz="1500" baseline="-25000">
                <a:solidFill>
                  <a:schemeClr val="tx1"/>
                </a:solidFill>
                <a:latin typeface="Helvetica" charset="0"/>
              </a:defRPr>
            </a:lvl7pPr>
            <a:lvl8pPr marL="3429000" indent="-228600" eaLnBrk="0" fontAlgn="base" hangingPunct="0">
              <a:spcBef>
                <a:spcPct val="0"/>
              </a:spcBef>
              <a:spcAft>
                <a:spcPct val="0"/>
              </a:spcAft>
              <a:defRPr sz="1500" baseline="-25000">
                <a:solidFill>
                  <a:schemeClr val="tx1"/>
                </a:solidFill>
                <a:latin typeface="Helvetica" charset="0"/>
              </a:defRPr>
            </a:lvl8pPr>
            <a:lvl9pPr marL="3886200" indent="-228600" eaLnBrk="0" fontAlgn="base" hangingPunct="0">
              <a:spcBef>
                <a:spcPct val="0"/>
              </a:spcBef>
              <a:spcAft>
                <a:spcPct val="0"/>
              </a:spcAft>
              <a:defRPr sz="1500" baseline="-25000">
                <a:solidFill>
                  <a:schemeClr val="tx1"/>
                </a:solidFill>
                <a:latin typeface="Helvetica" charset="0"/>
              </a:defRPr>
            </a:lvl9pPr>
          </a:lstStyle>
          <a:p>
            <a:r>
              <a:rPr lang="en-US" altLang="en-US" sz="4000" b="1" baseline="0" dirty="0" smtClean="0">
                <a:solidFill>
                  <a:schemeClr val="bg1"/>
                </a:solidFill>
                <a:latin typeface="DIN-Black" charset="0"/>
                <a:ea typeface="DIN-Black" charset="0"/>
                <a:cs typeface="DIN-Black" charset="0"/>
              </a:rPr>
              <a:t>Story Formula</a:t>
            </a:r>
            <a:endParaRPr lang="en-US" altLang="en-US" sz="4000" b="1" baseline="0" dirty="0">
              <a:solidFill>
                <a:schemeClr val="bg1"/>
              </a:solidFill>
              <a:latin typeface="DIN-Black" charset="0"/>
              <a:ea typeface="DIN-Black" charset="0"/>
              <a:cs typeface="DIN-Black" charset="0"/>
            </a:endParaRPr>
          </a:p>
        </p:txBody>
      </p:sp>
      <p:sp>
        <p:nvSpPr>
          <p:cNvPr id="4" name="Rectangle 3"/>
          <p:cNvSpPr txBox="1">
            <a:spLocks noChangeArrowheads="1"/>
          </p:cNvSpPr>
          <p:nvPr/>
        </p:nvSpPr>
        <p:spPr bwMode="auto">
          <a:xfrm>
            <a:off x="5735960" y="1329850"/>
            <a:ext cx="5472608" cy="353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150000"/>
              </a:lnSpc>
              <a:buNone/>
            </a:pPr>
            <a:r>
              <a:rPr lang="en-US" altLang="en-US" sz="2800" kern="0" baseline="0" dirty="0">
                <a:solidFill>
                  <a:schemeClr val="bg1"/>
                </a:solidFill>
                <a:latin typeface="DIN-Light" charset="0"/>
                <a:ea typeface="DIN-Light" charset="0"/>
                <a:cs typeface="DIN-Light" charset="0"/>
              </a:rPr>
              <a:t>A story is the recounting of </a:t>
            </a:r>
            <a:r>
              <a:rPr lang="en-US" altLang="en-US" sz="2800" b="1" kern="0" baseline="0" dirty="0">
                <a:solidFill>
                  <a:schemeClr val="bg1"/>
                </a:solidFill>
                <a:latin typeface="DIN-Black" charset="0"/>
                <a:ea typeface="DIN-Black" charset="0"/>
                <a:cs typeface="DIN-Black" charset="0"/>
              </a:rPr>
              <a:t>events</a:t>
            </a:r>
            <a:r>
              <a:rPr lang="en-US" altLang="en-US" sz="2800" kern="0" baseline="0" dirty="0">
                <a:solidFill>
                  <a:schemeClr val="bg1"/>
                </a:solidFill>
                <a:latin typeface="DIN-Medium" charset="0"/>
                <a:ea typeface="DIN-Medium" charset="0"/>
                <a:cs typeface="DIN-Medium" charset="0"/>
              </a:rPr>
              <a:t> </a:t>
            </a:r>
            <a:r>
              <a:rPr lang="en-US" altLang="en-US" sz="2800" kern="0" baseline="0" dirty="0">
                <a:solidFill>
                  <a:schemeClr val="bg1"/>
                </a:solidFill>
                <a:latin typeface="DIN-Light" charset="0"/>
                <a:ea typeface="DIN-Light" charset="0"/>
                <a:cs typeface="DIN-Light" charset="0"/>
              </a:rPr>
              <a:t>that happen to one or more </a:t>
            </a:r>
            <a:r>
              <a:rPr lang="en-US" altLang="en-US" sz="2800" b="1" kern="0" baseline="0" dirty="0">
                <a:solidFill>
                  <a:schemeClr val="bg1"/>
                </a:solidFill>
                <a:latin typeface="DIN-Black" charset="0"/>
                <a:ea typeface="DIN-Black" charset="0"/>
                <a:cs typeface="DIN-Black" charset="0"/>
              </a:rPr>
              <a:t>characters</a:t>
            </a:r>
            <a:r>
              <a:rPr lang="en-US" altLang="en-US" sz="2800" kern="0" baseline="0" dirty="0">
                <a:solidFill>
                  <a:schemeClr val="bg1"/>
                </a:solidFill>
                <a:latin typeface="DIN-Medium" charset="0"/>
                <a:ea typeface="DIN-Medium" charset="0"/>
                <a:cs typeface="DIN-Medium" charset="0"/>
              </a:rPr>
              <a:t>, </a:t>
            </a:r>
            <a:r>
              <a:rPr lang="en-US" altLang="en-US" sz="2800" kern="0" baseline="0" dirty="0">
                <a:solidFill>
                  <a:schemeClr val="bg1"/>
                </a:solidFill>
                <a:latin typeface="DIN-Light" charset="0"/>
                <a:ea typeface="DIN-Light" charset="0"/>
                <a:cs typeface="DIN-Light" charset="0"/>
              </a:rPr>
              <a:t>in overcoming one or more </a:t>
            </a:r>
            <a:r>
              <a:rPr lang="en-US" altLang="en-US" sz="2800" b="1" kern="0" baseline="0" dirty="0">
                <a:solidFill>
                  <a:schemeClr val="bg1"/>
                </a:solidFill>
                <a:latin typeface="DIN-Black" charset="0"/>
                <a:ea typeface="DIN-Black" charset="0"/>
                <a:cs typeface="DIN-Black" charset="0"/>
              </a:rPr>
              <a:t>obstacles</a:t>
            </a:r>
            <a:r>
              <a:rPr lang="en-US" altLang="en-US" sz="2800" kern="0" baseline="0" dirty="0">
                <a:solidFill>
                  <a:schemeClr val="bg1"/>
                </a:solidFill>
                <a:latin typeface="DIN-Light" charset="0"/>
                <a:ea typeface="DIN-Light" charset="0"/>
                <a:cs typeface="DIN-Light" charset="0"/>
              </a:rPr>
              <a:t>, in a way that </a:t>
            </a:r>
            <a:r>
              <a:rPr lang="en-US" altLang="en-US" sz="2800" b="1" kern="0" baseline="0" dirty="0">
                <a:solidFill>
                  <a:schemeClr val="bg1"/>
                </a:solidFill>
                <a:latin typeface="DIN-Black" charset="0"/>
                <a:ea typeface="DIN-Black" charset="0"/>
                <a:cs typeface="DIN-Black" charset="0"/>
              </a:rPr>
              <a:t>engages us </a:t>
            </a:r>
            <a:r>
              <a:rPr lang="en-US" altLang="en-US" sz="2800" kern="0" baseline="0" dirty="0">
                <a:solidFill>
                  <a:schemeClr val="bg1"/>
                </a:solidFill>
                <a:latin typeface="DIN-Light" charset="0"/>
                <a:ea typeface="DIN-Light" charset="0"/>
                <a:cs typeface="DIN-Light" charset="0"/>
              </a:rPr>
              <a:t>emotionally, towards a </a:t>
            </a:r>
            <a:r>
              <a:rPr lang="en-US" altLang="en-US" sz="2800" b="1" kern="0" baseline="0" dirty="0">
                <a:solidFill>
                  <a:schemeClr val="bg1"/>
                </a:solidFill>
                <a:latin typeface="DIN-Black" charset="0"/>
                <a:ea typeface="DIN-Black" charset="0"/>
                <a:cs typeface="DIN-Black" charset="0"/>
              </a:rPr>
              <a:t>resolution.</a:t>
            </a:r>
          </a:p>
        </p:txBody>
      </p:sp>
    </p:spTree>
    <p:extLst>
      <p:ext uri="{BB962C8B-B14F-4D97-AF65-F5344CB8AC3E}">
        <p14:creationId xmlns:p14="http://schemas.microsoft.com/office/powerpoint/2010/main" val="3153247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 Stories?</a:t>
            </a:r>
            <a:r>
              <a:rPr lang="en-IN" dirty="0"/>
              <a:t/>
            </a:r>
            <a:br>
              <a:rPr lang="en-IN" dirty="0"/>
            </a:br>
            <a:endParaRPr lang="en-IN" dirty="0"/>
          </a:p>
        </p:txBody>
      </p:sp>
      <p:sp>
        <p:nvSpPr>
          <p:cNvPr id="4" name="Rectangle 3"/>
          <p:cNvSpPr/>
          <p:nvPr/>
        </p:nvSpPr>
        <p:spPr>
          <a:xfrm>
            <a:off x="791569" y="1930399"/>
            <a:ext cx="8482433" cy="4401205"/>
          </a:xfrm>
          <a:prstGeom prst="rect">
            <a:avLst/>
          </a:prstGeom>
        </p:spPr>
        <p:txBody>
          <a:bodyPr wrap="square">
            <a:spAutoFit/>
          </a:bodyPr>
          <a:lstStyle/>
          <a:p>
            <a:pPr algn="just"/>
            <a:r>
              <a:rPr lang="en-IN" sz="2800" i="1" dirty="0">
                <a:latin typeface="Gotham-MediumItalic"/>
              </a:rPr>
              <a:t>“Until you hear a story and you can understand</a:t>
            </a:r>
          </a:p>
          <a:p>
            <a:pPr algn="just"/>
            <a:r>
              <a:rPr lang="en-IN" sz="2800" i="1" dirty="0">
                <a:latin typeface="Gotham-MediumItalic"/>
              </a:rPr>
              <a:t>that experience, you don’t know </a:t>
            </a:r>
            <a:r>
              <a:rPr lang="en-IN" sz="2800" i="1" dirty="0" smtClean="0">
                <a:latin typeface="Gotham-MediumItalic"/>
              </a:rPr>
              <a:t>what you </a:t>
            </a:r>
            <a:r>
              <a:rPr lang="en-IN" sz="2800" i="1" dirty="0">
                <a:latin typeface="Gotham-MediumItalic"/>
              </a:rPr>
              <a:t>are talking about. </a:t>
            </a:r>
            <a:endParaRPr lang="en-IN" sz="2800" i="1" dirty="0" smtClean="0">
              <a:latin typeface="Gotham-MediumItalic"/>
            </a:endParaRPr>
          </a:p>
          <a:p>
            <a:pPr algn="just"/>
            <a:endParaRPr lang="en-IN" sz="2800" i="1" dirty="0" smtClean="0">
              <a:latin typeface="Gotham-MediumItalic"/>
            </a:endParaRPr>
          </a:p>
          <a:p>
            <a:pPr algn="just"/>
            <a:r>
              <a:rPr lang="en-IN" sz="2800" i="1" dirty="0" smtClean="0">
                <a:latin typeface="Gotham-MediumItalic"/>
              </a:rPr>
              <a:t>There </a:t>
            </a:r>
            <a:r>
              <a:rPr lang="en-IN" sz="2800" i="1" dirty="0">
                <a:latin typeface="Gotham-MediumItalic"/>
              </a:rPr>
              <a:t>has to be a </a:t>
            </a:r>
            <a:r>
              <a:rPr lang="en-IN" sz="2800" i="1" dirty="0" smtClean="0">
                <a:latin typeface="Gotham-MediumItalic"/>
              </a:rPr>
              <a:t>person’s story </a:t>
            </a:r>
            <a:r>
              <a:rPr lang="en-IN" sz="2800" i="1" dirty="0">
                <a:latin typeface="Gotham-MediumItalic"/>
              </a:rPr>
              <a:t>that you hear, where finally </a:t>
            </a:r>
            <a:r>
              <a:rPr lang="en-IN" sz="2800" i="1" dirty="0" smtClean="0">
                <a:latin typeface="Gotham-MediumItalic"/>
              </a:rPr>
              <a:t>you get </a:t>
            </a:r>
            <a:r>
              <a:rPr lang="en-IN" sz="2800" i="1" dirty="0">
                <a:latin typeface="Gotham-MediumItalic"/>
              </a:rPr>
              <a:t>a picture in your head of what it </a:t>
            </a:r>
            <a:r>
              <a:rPr lang="en-IN" sz="2800" i="1" dirty="0" smtClean="0">
                <a:latin typeface="Gotham-MediumItalic"/>
              </a:rPr>
              <a:t>would be </a:t>
            </a:r>
            <a:r>
              <a:rPr lang="en-IN" sz="2800" i="1" dirty="0">
                <a:latin typeface="Gotham-MediumItalic"/>
              </a:rPr>
              <a:t>like to be that person. </a:t>
            </a:r>
            <a:endParaRPr lang="en-IN" sz="2800" i="1" dirty="0" smtClean="0">
              <a:latin typeface="Gotham-MediumItalic"/>
            </a:endParaRPr>
          </a:p>
          <a:p>
            <a:pPr algn="just"/>
            <a:endParaRPr lang="en-IN" sz="2800" i="1" dirty="0" smtClean="0">
              <a:latin typeface="Gotham-MediumItalic"/>
            </a:endParaRPr>
          </a:p>
          <a:p>
            <a:pPr algn="just"/>
            <a:r>
              <a:rPr lang="en-IN" sz="2800" i="1" dirty="0" smtClean="0">
                <a:latin typeface="Gotham-MediumItalic"/>
              </a:rPr>
              <a:t>Until </a:t>
            </a:r>
            <a:r>
              <a:rPr lang="en-IN" sz="2800" i="1" dirty="0">
                <a:latin typeface="Gotham-MediumItalic"/>
              </a:rPr>
              <a:t>that moment</a:t>
            </a:r>
            <a:r>
              <a:rPr lang="en-IN" sz="2800" i="1" dirty="0" smtClean="0">
                <a:latin typeface="Gotham-MediumItalic"/>
              </a:rPr>
              <a:t>, you </a:t>
            </a:r>
            <a:r>
              <a:rPr lang="en-IN" sz="2800" i="1" dirty="0">
                <a:latin typeface="Gotham-MediumItalic"/>
              </a:rPr>
              <a:t>know nothing, and you deal with the </a:t>
            </a:r>
            <a:r>
              <a:rPr lang="en-IN" sz="2800" i="1" dirty="0" smtClean="0">
                <a:latin typeface="Gotham-MediumItalic"/>
              </a:rPr>
              <a:t>information you </a:t>
            </a:r>
            <a:r>
              <a:rPr lang="en-IN" sz="2800" i="1" dirty="0">
                <a:latin typeface="Gotham-MediumItalic"/>
              </a:rPr>
              <a:t>are given in a flawed way.”</a:t>
            </a:r>
            <a:endParaRPr lang="en-IN" sz="2800" dirty="0"/>
          </a:p>
        </p:txBody>
      </p:sp>
    </p:spTree>
    <p:extLst>
      <p:ext uri="{BB962C8B-B14F-4D97-AF65-F5344CB8AC3E}">
        <p14:creationId xmlns:p14="http://schemas.microsoft.com/office/powerpoint/2010/main" val="2691398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 Stories?</a:t>
            </a:r>
            <a:r>
              <a:rPr lang="en-IN" dirty="0"/>
              <a:t/>
            </a:r>
            <a:br>
              <a:rPr lang="en-IN" dirty="0"/>
            </a:br>
            <a:endParaRPr lang="en-IN" dirty="0"/>
          </a:p>
        </p:txBody>
      </p:sp>
      <p:sp>
        <p:nvSpPr>
          <p:cNvPr id="3" name="Content Placeholder 2"/>
          <p:cNvSpPr>
            <a:spLocks noGrp="1"/>
          </p:cNvSpPr>
          <p:nvPr>
            <p:ph idx="1"/>
          </p:nvPr>
        </p:nvSpPr>
        <p:spPr/>
        <p:txBody>
          <a:bodyPr>
            <a:normAutofit/>
          </a:bodyPr>
          <a:lstStyle/>
          <a:p>
            <a:r>
              <a:rPr lang="en-IN" b="1" dirty="0"/>
              <a:t>Stories that illustrate </a:t>
            </a:r>
            <a:r>
              <a:rPr lang="en-IN" b="1" dirty="0" smtClean="0"/>
              <a:t>problems</a:t>
            </a:r>
          </a:p>
          <a:p>
            <a:r>
              <a:rPr lang="en-IN" b="1" dirty="0"/>
              <a:t>Stories that help launch a </a:t>
            </a:r>
            <a:r>
              <a:rPr lang="en-IN" b="1" dirty="0" smtClean="0"/>
              <a:t>design discussion</a:t>
            </a:r>
            <a:endParaRPr lang="en-IN" b="1" dirty="0"/>
          </a:p>
          <a:p>
            <a:pPr lvl="1"/>
            <a:r>
              <a:rPr lang="en-IN" b="1" dirty="0" smtClean="0"/>
              <a:t>  Stop in middle discuss to give better finish</a:t>
            </a:r>
            <a:endParaRPr lang="en-IN" dirty="0"/>
          </a:p>
          <a:p>
            <a:r>
              <a:rPr lang="en-IN" dirty="0"/>
              <a:t>or identifying a </a:t>
            </a:r>
            <a:r>
              <a:rPr lang="en-IN" dirty="0" smtClean="0"/>
              <a:t>situation that </a:t>
            </a:r>
            <a:r>
              <a:rPr lang="en-IN" dirty="0"/>
              <a:t>might open the door to new products.</a:t>
            </a:r>
          </a:p>
          <a:p>
            <a:r>
              <a:rPr lang="en-IN" dirty="0"/>
              <a:t>Stories that you will use as a starting point </a:t>
            </a:r>
            <a:r>
              <a:rPr lang="en-IN" dirty="0" smtClean="0"/>
              <a:t>for design </a:t>
            </a:r>
            <a:r>
              <a:rPr lang="en-IN" dirty="0"/>
              <a:t>brainstorming must have enough </a:t>
            </a:r>
            <a:r>
              <a:rPr lang="en-IN" dirty="0" smtClean="0"/>
              <a:t>detail to </a:t>
            </a:r>
            <a:r>
              <a:rPr lang="en-IN" dirty="0"/>
              <a:t>make sense, but also leave room for </a:t>
            </a:r>
            <a:r>
              <a:rPr lang="en-IN" dirty="0" smtClean="0"/>
              <a:t>the imagination.</a:t>
            </a:r>
          </a:p>
          <a:p>
            <a:r>
              <a:rPr lang="en-IN" dirty="0" smtClean="0"/>
              <a:t> </a:t>
            </a:r>
            <a:r>
              <a:rPr lang="en-IN" dirty="0"/>
              <a:t>Their goal is to open up </a:t>
            </a:r>
            <a:r>
              <a:rPr lang="en-IN" dirty="0" smtClean="0"/>
              <a:t>thinking about </a:t>
            </a:r>
            <a:r>
              <a:rPr lang="en-IN" dirty="0"/>
              <a:t>a design problem, suggest the </a:t>
            </a:r>
            <a:r>
              <a:rPr lang="en-IN" dirty="0" smtClean="0"/>
              <a:t>general area </a:t>
            </a:r>
            <a:r>
              <a:rPr lang="en-IN" dirty="0"/>
              <a:t>for work, or start a discussion</a:t>
            </a:r>
            <a:r>
              <a:rPr lang="en-IN" dirty="0" smtClean="0"/>
              <a:t>.</a:t>
            </a:r>
          </a:p>
          <a:p>
            <a:endParaRPr lang="en-IN" b="1" dirty="0"/>
          </a:p>
          <a:p>
            <a:r>
              <a:rPr lang="en-IN" b="1" dirty="0"/>
              <a:t>Stories that prescribe the result of </a:t>
            </a:r>
            <a:r>
              <a:rPr lang="en-IN" b="1" dirty="0" smtClean="0"/>
              <a:t>a new </a:t>
            </a:r>
            <a:r>
              <a:rPr lang="en-IN" b="1" dirty="0"/>
              <a:t>design</a:t>
            </a:r>
            <a:endParaRPr lang="en-IN" b="1" dirty="0" smtClean="0"/>
          </a:p>
        </p:txBody>
      </p:sp>
    </p:spTree>
    <p:extLst>
      <p:ext uri="{BB962C8B-B14F-4D97-AF65-F5344CB8AC3E}">
        <p14:creationId xmlns:p14="http://schemas.microsoft.com/office/powerpoint/2010/main" val="3581242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Story Telling</a:t>
            </a:r>
            <a:endParaRPr lang="en-IN" dirty="0"/>
          </a:p>
        </p:txBody>
      </p:sp>
      <p:sp>
        <p:nvSpPr>
          <p:cNvPr id="3" name="Content Placeholder 2"/>
          <p:cNvSpPr>
            <a:spLocks noGrp="1"/>
          </p:cNvSpPr>
          <p:nvPr>
            <p:ph idx="1"/>
          </p:nvPr>
        </p:nvSpPr>
        <p:spPr>
          <a:xfrm>
            <a:off x="677334" y="1692322"/>
            <a:ext cx="9244588" cy="4735773"/>
          </a:xfrm>
        </p:spPr>
        <p:txBody>
          <a:bodyPr>
            <a:normAutofit/>
          </a:bodyPr>
          <a:lstStyle/>
          <a:p>
            <a:r>
              <a:rPr lang="en-IN" sz="2400" dirty="0"/>
              <a:t>Inherent to all humans</a:t>
            </a:r>
          </a:p>
          <a:p>
            <a:r>
              <a:rPr lang="en-IN" sz="2400" dirty="0"/>
              <a:t>Entertaining</a:t>
            </a:r>
          </a:p>
          <a:p>
            <a:r>
              <a:rPr lang="en-IN" sz="2400" dirty="0"/>
              <a:t>Conveys knowledge</a:t>
            </a:r>
          </a:p>
          <a:p>
            <a:r>
              <a:rPr lang="en-IN" sz="2400" dirty="0"/>
              <a:t>Persuasive</a:t>
            </a:r>
          </a:p>
          <a:p>
            <a:r>
              <a:rPr lang="en-IN" sz="2400" dirty="0"/>
              <a:t>Builds relationship and community</a:t>
            </a:r>
          </a:p>
        </p:txBody>
      </p:sp>
    </p:spTree>
    <p:extLst>
      <p:ext uri="{BB962C8B-B14F-4D97-AF65-F5344CB8AC3E}">
        <p14:creationId xmlns:p14="http://schemas.microsoft.com/office/powerpoint/2010/main" val="3517536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1440" y="1"/>
            <a:ext cx="9089288" cy="6858000"/>
          </a:xfrm>
          <a:prstGeom prst="rect">
            <a:avLst/>
          </a:prstGeom>
        </p:spPr>
      </p:pic>
    </p:spTree>
    <p:extLst>
      <p:ext uri="{BB962C8B-B14F-4D97-AF65-F5344CB8AC3E}">
        <p14:creationId xmlns:p14="http://schemas.microsoft.com/office/powerpoint/2010/main" val="1241952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608024" cy="6894153"/>
          </a:xfrm>
          <a:prstGeom prst="rect">
            <a:avLst/>
          </a:prstGeom>
        </p:spPr>
      </p:pic>
    </p:spTree>
    <p:extLst>
      <p:ext uri="{BB962C8B-B14F-4D97-AF65-F5344CB8AC3E}">
        <p14:creationId xmlns:p14="http://schemas.microsoft.com/office/powerpoint/2010/main" val="4291278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key to storytelling</a:t>
            </a:r>
          </a:p>
        </p:txBody>
      </p:sp>
      <p:sp>
        <p:nvSpPr>
          <p:cNvPr id="3" name="Content Placeholder 2"/>
          <p:cNvSpPr>
            <a:spLocks noGrp="1"/>
          </p:cNvSpPr>
          <p:nvPr>
            <p:ph idx="1"/>
          </p:nvPr>
        </p:nvSpPr>
        <p:spPr>
          <a:xfrm>
            <a:off x="677334" y="2133294"/>
            <a:ext cx="8876099" cy="3953608"/>
          </a:xfrm>
        </p:spPr>
        <p:txBody>
          <a:bodyPr/>
          <a:lstStyle/>
          <a:p>
            <a:r>
              <a:rPr lang="en-IN" dirty="0"/>
              <a:t>Listening to:</a:t>
            </a:r>
          </a:p>
          <a:p>
            <a:r>
              <a:rPr lang="en-IN" dirty="0"/>
              <a:t>Family, </a:t>
            </a:r>
            <a:r>
              <a:rPr lang="en-IN" dirty="0" err="1"/>
              <a:t>Coworkers</a:t>
            </a:r>
            <a:r>
              <a:rPr lang="en-IN" dirty="0"/>
              <a:t>, Community</a:t>
            </a:r>
          </a:p>
          <a:p>
            <a:r>
              <a:rPr lang="en-IN" dirty="0"/>
              <a:t>Subject </a:t>
            </a:r>
            <a:r>
              <a:rPr lang="en-IN" sz="2400" dirty="0"/>
              <a:t>Matter</a:t>
            </a:r>
            <a:r>
              <a:rPr lang="en-IN" dirty="0"/>
              <a:t> Experts, Strategic Partners, Stake Holders</a:t>
            </a:r>
          </a:p>
          <a:p>
            <a:r>
              <a:rPr lang="en-IN" dirty="0"/>
              <a:t>Market Segment Members</a:t>
            </a:r>
          </a:p>
          <a:p>
            <a:r>
              <a:rPr lang="en-IN" dirty="0"/>
              <a:t>Users</a:t>
            </a:r>
          </a:p>
        </p:txBody>
      </p:sp>
    </p:spTree>
    <p:extLst>
      <p:ext uri="{BB962C8B-B14F-4D97-AF65-F5344CB8AC3E}">
        <p14:creationId xmlns:p14="http://schemas.microsoft.com/office/powerpoint/2010/main" val="1758703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Story Triangle</a:t>
            </a:r>
          </a:p>
        </p:txBody>
      </p:sp>
      <p:pic>
        <p:nvPicPr>
          <p:cNvPr id="7" name="Picture 6"/>
          <p:cNvPicPr>
            <a:picLocks noChangeAspect="1"/>
          </p:cNvPicPr>
          <p:nvPr/>
        </p:nvPicPr>
        <p:blipFill>
          <a:blip r:embed="rId2"/>
          <a:stretch>
            <a:fillRect/>
          </a:stretch>
        </p:blipFill>
        <p:spPr>
          <a:xfrm>
            <a:off x="1078734" y="1930399"/>
            <a:ext cx="7589466" cy="4211094"/>
          </a:xfrm>
          <a:prstGeom prst="rect">
            <a:avLst/>
          </a:prstGeom>
        </p:spPr>
      </p:pic>
    </p:spTree>
    <p:extLst>
      <p:ext uri="{BB962C8B-B14F-4D97-AF65-F5344CB8AC3E}">
        <p14:creationId xmlns:p14="http://schemas.microsoft.com/office/powerpoint/2010/main" val="811268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55440" y="1401858"/>
            <a:ext cx="11136560" cy="707886"/>
          </a:xfrm>
          <a:prstGeom prst="rect">
            <a:avLst/>
          </a:prstGeom>
          <a:noFill/>
          <a:ln>
            <a:noFill/>
          </a:ln>
          <a:effectLst>
            <a:outerShdw blurRad="25400" dist="38100" dir="5400000" algn="t" rotWithShape="0">
              <a:prstClr val="black">
                <a:alpha val="7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1500" baseline="-25000">
                <a:solidFill>
                  <a:schemeClr val="tx1"/>
                </a:solidFill>
                <a:latin typeface="Helvetica" charset="0"/>
              </a:defRPr>
            </a:lvl1pPr>
            <a:lvl2pPr marL="742950" indent="-285750">
              <a:defRPr sz="1500" baseline="-25000">
                <a:solidFill>
                  <a:schemeClr val="tx1"/>
                </a:solidFill>
                <a:latin typeface="Helvetica" charset="0"/>
              </a:defRPr>
            </a:lvl2pPr>
            <a:lvl3pPr marL="1143000" indent="-228600">
              <a:defRPr sz="1500" baseline="-25000">
                <a:solidFill>
                  <a:schemeClr val="tx1"/>
                </a:solidFill>
                <a:latin typeface="Helvetica" charset="0"/>
              </a:defRPr>
            </a:lvl3pPr>
            <a:lvl4pPr marL="1600200" indent="-228600">
              <a:defRPr sz="1500" baseline="-25000">
                <a:solidFill>
                  <a:schemeClr val="tx1"/>
                </a:solidFill>
                <a:latin typeface="Helvetica" charset="0"/>
              </a:defRPr>
            </a:lvl4pPr>
            <a:lvl5pPr marL="2057400" indent="-228600">
              <a:defRPr sz="1500" baseline="-25000">
                <a:solidFill>
                  <a:schemeClr val="tx1"/>
                </a:solidFill>
                <a:latin typeface="Helvetica" charset="0"/>
              </a:defRPr>
            </a:lvl5pPr>
            <a:lvl6pPr marL="2514600" indent="-228600" eaLnBrk="0" fontAlgn="base" hangingPunct="0">
              <a:spcBef>
                <a:spcPct val="0"/>
              </a:spcBef>
              <a:spcAft>
                <a:spcPct val="0"/>
              </a:spcAft>
              <a:defRPr sz="1500" baseline="-25000">
                <a:solidFill>
                  <a:schemeClr val="tx1"/>
                </a:solidFill>
                <a:latin typeface="Helvetica" charset="0"/>
              </a:defRPr>
            </a:lvl6pPr>
            <a:lvl7pPr marL="2971800" indent="-228600" eaLnBrk="0" fontAlgn="base" hangingPunct="0">
              <a:spcBef>
                <a:spcPct val="0"/>
              </a:spcBef>
              <a:spcAft>
                <a:spcPct val="0"/>
              </a:spcAft>
              <a:defRPr sz="1500" baseline="-25000">
                <a:solidFill>
                  <a:schemeClr val="tx1"/>
                </a:solidFill>
                <a:latin typeface="Helvetica" charset="0"/>
              </a:defRPr>
            </a:lvl7pPr>
            <a:lvl8pPr marL="3429000" indent="-228600" eaLnBrk="0" fontAlgn="base" hangingPunct="0">
              <a:spcBef>
                <a:spcPct val="0"/>
              </a:spcBef>
              <a:spcAft>
                <a:spcPct val="0"/>
              </a:spcAft>
              <a:defRPr sz="1500" baseline="-25000">
                <a:solidFill>
                  <a:schemeClr val="tx1"/>
                </a:solidFill>
                <a:latin typeface="Helvetica" charset="0"/>
              </a:defRPr>
            </a:lvl8pPr>
            <a:lvl9pPr marL="3886200" indent="-228600" eaLnBrk="0" fontAlgn="base" hangingPunct="0">
              <a:spcBef>
                <a:spcPct val="0"/>
              </a:spcBef>
              <a:spcAft>
                <a:spcPct val="0"/>
              </a:spcAft>
              <a:defRPr sz="1500" baseline="-25000">
                <a:solidFill>
                  <a:schemeClr val="tx1"/>
                </a:solidFill>
                <a:latin typeface="Helvetica" charset="0"/>
              </a:defRPr>
            </a:lvl9pPr>
          </a:lstStyle>
          <a:p>
            <a:r>
              <a:rPr lang="en-US" altLang="en-US" sz="4000" b="1" baseline="0" dirty="0" smtClean="0">
                <a:solidFill>
                  <a:schemeClr val="bg1"/>
                </a:solidFill>
                <a:latin typeface="DIN-Black" charset="0"/>
                <a:ea typeface="DIN-Black" charset="0"/>
                <a:cs typeface="DIN-Black" charset="0"/>
              </a:rPr>
              <a:t>Audience</a:t>
            </a:r>
          </a:p>
        </p:txBody>
      </p:sp>
      <p:sp>
        <p:nvSpPr>
          <p:cNvPr id="4" name="Rectangle 3"/>
          <p:cNvSpPr txBox="1">
            <a:spLocks noChangeArrowheads="1"/>
          </p:cNvSpPr>
          <p:nvPr/>
        </p:nvSpPr>
        <p:spPr bwMode="auto">
          <a:xfrm>
            <a:off x="5735960" y="1628800"/>
            <a:ext cx="5616624" cy="353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buNone/>
            </a:pPr>
            <a:r>
              <a:rPr lang="en-US" altLang="en-US" sz="2400" b="1" kern="0" baseline="0" dirty="0" smtClean="0">
                <a:solidFill>
                  <a:schemeClr val="bg1"/>
                </a:solidFill>
                <a:latin typeface="DIN-Bold" charset="0"/>
                <a:ea typeface="DIN-Bold" charset="0"/>
                <a:cs typeface="DIN-Bold" charset="0"/>
              </a:rPr>
              <a:t>The key metric of success.</a:t>
            </a:r>
          </a:p>
          <a:p>
            <a:pPr marL="0" indent="0" eaLnBrk="1" hangingPunct="1">
              <a:buNone/>
            </a:pPr>
            <a:endParaRPr lang="en-US" altLang="en-US" sz="2400" kern="0" baseline="0" dirty="0" smtClean="0">
              <a:solidFill>
                <a:schemeClr val="bg1"/>
              </a:solidFill>
              <a:latin typeface="DIN-Regular" charset="0"/>
              <a:ea typeface="DIN-Regular" charset="0"/>
              <a:cs typeface="DIN-Regular" charset="0"/>
            </a:endParaRPr>
          </a:p>
          <a:p>
            <a:pPr marL="0" indent="0" eaLnBrk="1" hangingPunct="1">
              <a:buNone/>
            </a:pPr>
            <a:r>
              <a:rPr lang="en-US" altLang="en-US" sz="2400" kern="0" baseline="0" dirty="0" smtClean="0">
                <a:solidFill>
                  <a:schemeClr val="bg1"/>
                </a:solidFill>
                <a:latin typeface="DIN-Regular" charset="0"/>
                <a:ea typeface="DIN-Regular" charset="0"/>
                <a:cs typeface="DIN-Regular" charset="0"/>
              </a:rPr>
              <a:t>A measure </a:t>
            </a:r>
            <a:r>
              <a:rPr lang="en-US" altLang="en-US" sz="2400" kern="0" baseline="0" dirty="0">
                <a:solidFill>
                  <a:schemeClr val="bg1"/>
                </a:solidFill>
                <a:latin typeface="DIN-Regular" charset="0"/>
                <a:ea typeface="DIN-Regular" charset="0"/>
                <a:cs typeface="DIN-Regular" charset="0"/>
              </a:rPr>
              <a:t>of your success in telling a good story is the audience’s ability to repeat it</a:t>
            </a:r>
            <a:r>
              <a:rPr lang="en-US" altLang="en-US" sz="2400" kern="0" baseline="0" dirty="0" smtClean="0">
                <a:solidFill>
                  <a:schemeClr val="bg1"/>
                </a:solidFill>
                <a:latin typeface="DIN-Regular" charset="0"/>
                <a:ea typeface="DIN-Regular" charset="0"/>
                <a:cs typeface="DIN-Regular" charset="0"/>
              </a:rPr>
              <a:t>. </a:t>
            </a:r>
          </a:p>
          <a:p>
            <a:pPr marL="0" indent="0" eaLnBrk="1" hangingPunct="1">
              <a:buNone/>
            </a:pPr>
            <a:endParaRPr lang="en-US" altLang="en-US" sz="2400" kern="0" baseline="0" dirty="0">
              <a:solidFill>
                <a:schemeClr val="bg1"/>
              </a:solidFill>
              <a:latin typeface="DIN-Regular" charset="0"/>
              <a:ea typeface="DIN-Regular" charset="0"/>
              <a:cs typeface="DIN-Regular" charset="0"/>
            </a:endParaRPr>
          </a:p>
          <a:p>
            <a:pPr marL="0" indent="0" eaLnBrk="1" hangingPunct="1">
              <a:buNone/>
            </a:pPr>
            <a:r>
              <a:rPr lang="en-US" altLang="en-US" sz="2400" kern="0" baseline="0" dirty="0" smtClean="0">
                <a:solidFill>
                  <a:schemeClr val="bg1"/>
                </a:solidFill>
                <a:latin typeface="DIN-Regular" charset="0"/>
                <a:ea typeface="DIN-Regular" charset="0"/>
                <a:cs typeface="DIN-Regular" charset="0"/>
              </a:rPr>
              <a:t>Understand them to tailor your story </a:t>
            </a:r>
            <a:br>
              <a:rPr lang="en-US" altLang="en-US" sz="2400" kern="0" baseline="0" dirty="0" smtClean="0">
                <a:solidFill>
                  <a:schemeClr val="bg1"/>
                </a:solidFill>
                <a:latin typeface="DIN-Regular" charset="0"/>
                <a:ea typeface="DIN-Regular" charset="0"/>
                <a:cs typeface="DIN-Regular" charset="0"/>
              </a:rPr>
            </a:br>
            <a:r>
              <a:rPr lang="en-US" altLang="en-US" sz="2400" kern="0" baseline="0" dirty="0" smtClean="0">
                <a:solidFill>
                  <a:schemeClr val="bg1"/>
                </a:solidFill>
                <a:latin typeface="DIN-Regular" charset="0"/>
                <a:ea typeface="DIN-Regular" charset="0"/>
                <a:cs typeface="DIN-Regular" charset="0"/>
              </a:rPr>
              <a:t>to them.</a:t>
            </a:r>
            <a:endParaRPr lang="en-US" altLang="en-US" sz="2400" kern="0" baseline="0" dirty="0">
              <a:solidFill>
                <a:schemeClr val="bg1"/>
              </a:solidFill>
              <a:latin typeface="DIN-Regular" charset="0"/>
              <a:ea typeface="DIN-Regular" charset="0"/>
              <a:cs typeface="DIN-Regular"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0" y="0"/>
            <a:ext cx="14345642" cy="6858000"/>
          </a:xfrm>
          <a:prstGeom prst="rect">
            <a:avLst/>
          </a:prstGeom>
        </p:spPr>
      </p:pic>
      <p:sp>
        <p:nvSpPr>
          <p:cNvPr id="14" name="Rectangle 13"/>
          <p:cNvSpPr/>
          <p:nvPr/>
        </p:nvSpPr>
        <p:spPr bwMode="auto">
          <a:xfrm>
            <a:off x="-24680" y="0"/>
            <a:ext cx="12344495" cy="7029400"/>
          </a:xfrm>
          <a:prstGeom prst="rect">
            <a:avLst/>
          </a:prstGeom>
          <a:solidFill>
            <a:schemeClr val="tx1">
              <a:alpha val="7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 name="Text Box 5"/>
          <p:cNvSpPr txBox="1">
            <a:spLocks noChangeArrowheads="1"/>
          </p:cNvSpPr>
          <p:nvPr/>
        </p:nvSpPr>
        <p:spPr bwMode="auto">
          <a:xfrm>
            <a:off x="1074168" y="1401858"/>
            <a:ext cx="11136560" cy="707886"/>
          </a:xfrm>
          <a:prstGeom prst="rect">
            <a:avLst/>
          </a:prstGeom>
          <a:noFill/>
          <a:ln>
            <a:noFill/>
          </a:ln>
          <a:effectLst>
            <a:outerShdw blurRad="25400" dist="38100" dir="5400000" algn="t" rotWithShape="0">
              <a:prstClr val="black">
                <a:alpha val="7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1500" baseline="-25000">
                <a:solidFill>
                  <a:schemeClr val="tx1"/>
                </a:solidFill>
                <a:latin typeface="Helvetica" charset="0"/>
              </a:defRPr>
            </a:lvl1pPr>
            <a:lvl2pPr marL="742950" indent="-285750">
              <a:defRPr sz="1500" baseline="-25000">
                <a:solidFill>
                  <a:schemeClr val="tx1"/>
                </a:solidFill>
                <a:latin typeface="Helvetica" charset="0"/>
              </a:defRPr>
            </a:lvl2pPr>
            <a:lvl3pPr marL="1143000" indent="-228600">
              <a:defRPr sz="1500" baseline="-25000">
                <a:solidFill>
                  <a:schemeClr val="tx1"/>
                </a:solidFill>
                <a:latin typeface="Helvetica" charset="0"/>
              </a:defRPr>
            </a:lvl3pPr>
            <a:lvl4pPr marL="1600200" indent="-228600">
              <a:defRPr sz="1500" baseline="-25000">
                <a:solidFill>
                  <a:schemeClr val="tx1"/>
                </a:solidFill>
                <a:latin typeface="Helvetica" charset="0"/>
              </a:defRPr>
            </a:lvl4pPr>
            <a:lvl5pPr marL="2057400" indent="-228600">
              <a:defRPr sz="1500" baseline="-25000">
                <a:solidFill>
                  <a:schemeClr val="tx1"/>
                </a:solidFill>
                <a:latin typeface="Helvetica" charset="0"/>
              </a:defRPr>
            </a:lvl5pPr>
            <a:lvl6pPr marL="2514600" indent="-228600" eaLnBrk="0" fontAlgn="base" hangingPunct="0">
              <a:spcBef>
                <a:spcPct val="0"/>
              </a:spcBef>
              <a:spcAft>
                <a:spcPct val="0"/>
              </a:spcAft>
              <a:defRPr sz="1500" baseline="-25000">
                <a:solidFill>
                  <a:schemeClr val="tx1"/>
                </a:solidFill>
                <a:latin typeface="Helvetica" charset="0"/>
              </a:defRPr>
            </a:lvl6pPr>
            <a:lvl7pPr marL="2971800" indent="-228600" eaLnBrk="0" fontAlgn="base" hangingPunct="0">
              <a:spcBef>
                <a:spcPct val="0"/>
              </a:spcBef>
              <a:spcAft>
                <a:spcPct val="0"/>
              </a:spcAft>
              <a:defRPr sz="1500" baseline="-25000">
                <a:solidFill>
                  <a:schemeClr val="tx1"/>
                </a:solidFill>
                <a:latin typeface="Helvetica" charset="0"/>
              </a:defRPr>
            </a:lvl7pPr>
            <a:lvl8pPr marL="3429000" indent="-228600" eaLnBrk="0" fontAlgn="base" hangingPunct="0">
              <a:spcBef>
                <a:spcPct val="0"/>
              </a:spcBef>
              <a:spcAft>
                <a:spcPct val="0"/>
              </a:spcAft>
              <a:defRPr sz="1500" baseline="-25000">
                <a:solidFill>
                  <a:schemeClr val="tx1"/>
                </a:solidFill>
                <a:latin typeface="Helvetica" charset="0"/>
              </a:defRPr>
            </a:lvl8pPr>
            <a:lvl9pPr marL="3886200" indent="-228600" eaLnBrk="0" fontAlgn="base" hangingPunct="0">
              <a:spcBef>
                <a:spcPct val="0"/>
              </a:spcBef>
              <a:spcAft>
                <a:spcPct val="0"/>
              </a:spcAft>
              <a:defRPr sz="1500" baseline="-25000">
                <a:solidFill>
                  <a:schemeClr val="tx1"/>
                </a:solidFill>
                <a:latin typeface="Helvetica" charset="0"/>
              </a:defRPr>
            </a:lvl9pPr>
          </a:lstStyle>
          <a:p>
            <a:r>
              <a:rPr lang="en-US" altLang="en-US" sz="4000" b="1" baseline="0" dirty="0" smtClean="0">
                <a:solidFill>
                  <a:schemeClr val="bg1"/>
                </a:solidFill>
                <a:latin typeface="DIN-Black" charset="0"/>
                <a:ea typeface="DIN-Black" charset="0"/>
                <a:cs typeface="DIN-Black" charset="0"/>
              </a:rPr>
              <a:t>Audience</a:t>
            </a:r>
          </a:p>
        </p:txBody>
      </p:sp>
      <p:sp>
        <p:nvSpPr>
          <p:cNvPr id="16" name="Rectangle 3"/>
          <p:cNvSpPr txBox="1">
            <a:spLocks noChangeArrowheads="1"/>
          </p:cNvSpPr>
          <p:nvPr/>
        </p:nvSpPr>
        <p:spPr bwMode="auto">
          <a:xfrm>
            <a:off x="5754688" y="1473866"/>
            <a:ext cx="5616624" cy="353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buNone/>
            </a:pPr>
            <a:r>
              <a:rPr lang="en-US" altLang="en-US" sz="2400" b="1" kern="0" baseline="0" dirty="0" smtClean="0">
                <a:solidFill>
                  <a:schemeClr val="bg1"/>
                </a:solidFill>
                <a:latin typeface="DIN-Bold" charset="0"/>
                <a:ea typeface="DIN-Bold" charset="0"/>
                <a:cs typeface="DIN-Bold" charset="0"/>
              </a:rPr>
              <a:t>The key metric of success </a:t>
            </a:r>
            <a:r>
              <a:rPr lang="en-US" altLang="en-US" sz="2400" kern="0" baseline="0" dirty="0" smtClean="0">
                <a:solidFill>
                  <a:schemeClr val="bg1"/>
                </a:solidFill>
                <a:latin typeface="DIN-Regular" charset="0"/>
                <a:ea typeface="DIN-Regular" charset="0"/>
                <a:cs typeface="DIN-Regular" charset="0"/>
              </a:rPr>
              <a:t>in </a:t>
            </a:r>
            <a:r>
              <a:rPr lang="en-US" altLang="en-US" sz="2400" kern="0" baseline="0" dirty="0">
                <a:solidFill>
                  <a:schemeClr val="bg1"/>
                </a:solidFill>
                <a:latin typeface="DIN-Regular" charset="0"/>
                <a:ea typeface="DIN-Regular" charset="0"/>
                <a:cs typeface="DIN-Regular" charset="0"/>
              </a:rPr>
              <a:t>telling a good story is the audience’s ability to repeat it</a:t>
            </a:r>
            <a:r>
              <a:rPr lang="en-US" altLang="en-US" sz="2400" kern="0" baseline="0" dirty="0" smtClean="0">
                <a:solidFill>
                  <a:schemeClr val="bg1"/>
                </a:solidFill>
                <a:latin typeface="DIN-Regular" charset="0"/>
                <a:ea typeface="DIN-Regular" charset="0"/>
                <a:cs typeface="DIN-Regular" charset="0"/>
              </a:rPr>
              <a:t>. </a:t>
            </a:r>
          </a:p>
          <a:p>
            <a:pPr marL="0" indent="0" eaLnBrk="1" hangingPunct="1">
              <a:buNone/>
            </a:pPr>
            <a:endParaRPr lang="en-US" altLang="en-US" sz="2400" kern="0" baseline="0" dirty="0">
              <a:solidFill>
                <a:schemeClr val="bg1"/>
              </a:solidFill>
              <a:latin typeface="DIN-Regular" charset="0"/>
              <a:ea typeface="DIN-Regular" charset="0"/>
              <a:cs typeface="DIN-Regular" charset="0"/>
            </a:endParaRPr>
          </a:p>
          <a:p>
            <a:pPr marL="0" indent="0" eaLnBrk="1" hangingPunct="1">
              <a:buNone/>
            </a:pPr>
            <a:r>
              <a:rPr lang="en-US" altLang="en-US" sz="2400" kern="0" baseline="0" dirty="0" smtClean="0">
                <a:solidFill>
                  <a:schemeClr val="bg1"/>
                </a:solidFill>
                <a:latin typeface="DIN-Regular" charset="0"/>
                <a:ea typeface="DIN-Regular" charset="0"/>
                <a:cs typeface="DIN-Regular" charset="0"/>
              </a:rPr>
              <a:t>Understand them to tailor your story.</a:t>
            </a:r>
            <a:endParaRPr lang="en-US" altLang="en-US" sz="2400" kern="0" baseline="0" dirty="0">
              <a:solidFill>
                <a:schemeClr val="bg1"/>
              </a:solidFill>
              <a:latin typeface="DIN-Regular" charset="0"/>
              <a:ea typeface="DIN-Regular" charset="0"/>
              <a:cs typeface="DIN-Regular" charset="0"/>
            </a:endParaRPr>
          </a:p>
        </p:txBody>
      </p:sp>
      <p:sp>
        <p:nvSpPr>
          <p:cNvPr id="8" name="TextBox 7"/>
          <p:cNvSpPr txBox="1"/>
          <p:nvPr/>
        </p:nvSpPr>
        <p:spPr>
          <a:xfrm rot="10800000" flipV="1">
            <a:off x="5807968" y="6457829"/>
            <a:ext cx="5375919" cy="246221"/>
          </a:xfrm>
          <a:prstGeom prst="rect">
            <a:avLst/>
          </a:prstGeom>
          <a:noFill/>
        </p:spPr>
        <p:txBody>
          <a:bodyPr wrap="square" rtlCol="0">
            <a:spAutoFit/>
          </a:bodyPr>
          <a:lstStyle/>
          <a:p>
            <a:r>
              <a:rPr lang="en-US" dirty="0" smtClean="0">
                <a:solidFill>
                  <a:schemeClr val="bg1">
                    <a:lumMod val="75000"/>
                  </a:schemeClr>
                </a:solidFill>
              </a:rPr>
              <a:t>Photo Credit:</a:t>
            </a:r>
            <a:r>
              <a:rPr lang="en-US" dirty="0">
                <a:solidFill>
                  <a:schemeClr val="bg1">
                    <a:lumMod val="75000"/>
                  </a:schemeClr>
                </a:solidFill>
              </a:rPr>
              <a:t> </a:t>
            </a:r>
            <a:r>
              <a:rPr lang="en-US" dirty="0" err="1">
                <a:solidFill>
                  <a:schemeClr val="bg1">
                    <a:lumMod val="75000"/>
                  </a:schemeClr>
                </a:solidFill>
              </a:rPr>
              <a:t>Purestock</a:t>
            </a:r>
            <a:r>
              <a:rPr lang="en-US" dirty="0">
                <a:solidFill>
                  <a:schemeClr val="bg1">
                    <a:lumMod val="75000"/>
                  </a:schemeClr>
                </a:solidFill>
              </a:rPr>
              <a:t> / </a:t>
            </a:r>
            <a:r>
              <a:rPr lang="en-US" dirty="0" err="1">
                <a:solidFill>
                  <a:schemeClr val="bg1">
                    <a:lumMod val="75000"/>
                  </a:schemeClr>
                </a:solidFill>
              </a:rPr>
              <a:t>Alamy</a:t>
            </a:r>
            <a:endParaRPr lang="en-US" dirty="0">
              <a:solidFill>
                <a:schemeClr val="bg1">
                  <a:lumMod val="75000"/>
                </a:schemeClr>
              </a:solidFill>
            </a:endParaRPr>
          </a:p>
        </p:txBody>
      </p:sp>
    </p:spTree>
    <p:extLst>
      <p:ext uri="{BB962C8B-B14F-4D97-AF65-F5344CB8AC3E}">
        <p14:creationId xmlns:p14="http://schemas.microsoft.com/office/powerpoint/2010/main" val="2621279793"/>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Audience</a:t>
            </a:r>
          </a:p>
        </p:txBody>
      </p:sp>
      <p:sp>
        <p:nvSpPr>
          <p:cNvPr id="3" name="Content Placeholder 2"/>
          <p:cNvSpPr>
            <a:spLocks noGrp="1"/>
          </p:cNvSpPr>
          <p:nvPr>
            <p:ph idx="1"/>
          </p:nvPr>
        </p:nvSpPr>
        <p:spPr>
          <a:xfrm>
            <a:off x="677334" y="2088107"/>
            <a:ext cx="8596668" cy="3953255"/>
          </a:xfrm>
        </p:spPr>
        <p:txBody>
          <a:bodyPr>
            <a:normAutofit/>
          </a:bodyPr>
          <a:lstStyle/>
          <a:p>
            <a:r>
              <a:rPr lang="en-IN" sz="2400" dirty="0"/>
              <a:t>Their job is to build story</a:t>
            </a:r>
          </a:p>
          <a:p>
            <a:r>
              <a:rPr lang="en-IN" sz="2400" dirty="0"/>
              <a:t>Stories </a:t>
            </a:r>
            <a:r>
              <a:rPr lang="en-IN" sz="2400" i="1" dirty="0"/>
              <a:t>primarily </a:t>
            </a:r>
            <a:r>
              <a:rPr lang="en-IN" sz="2400" dirty="0"/>
              <a:t>exist in the minds of the audience</a:t>
            </a:r>
          </a:p>
          <a:p>
            <a:r>
              <a:rPr lang="en-IN" sz="2400" dirty="0"/>
              <a:t>Audiences vary</a:t>
            </a:r>
          </a:p>
          <a:p>
            <a:r>
              <a:rPr lang="en-IN" sz="2400" dirty="0"/>
              <a:t>Hidden agendas abound</a:t>
            </a:r>
          </a:p>
          <a:p>
            <a:r>
              <a:rPr lang="en-IN" sz="2400" dirty="0"/>
              <a:t>Even the most technical of audiences</a:t>
            </a:r>
          </a:p>
          <a:p>
            <a:r>
              <a:rPr lang="en-IN" sz="2400" dirty="0"/>
              <a:t>can’t help but respond to the right story</a:t>
            </a:r>
          </a:p>
        </p:txBody>
      </p:sp>
    </p:spTree>
    <p:extLst>
      <p:ext uri="{BB962C8B-B14F-4D97-AF65-F5344CB8AC3E}">
        <p14:creationId xmlns:p14="http://schemas.microsoft.com/office/powerpoint/2010/main" val="319536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4"/>
          <p:cNvSpPr>
            <a:spLocks noGrp="1"/>
          </p:cNvSpPr>
          <p:nvPr>
            <p:ph type="title"/>
          </p:nvPr>
        </p:nvSpPr>
        <p:spPr bwMode="auto">
          <a:xfrm>
            <a:off x="2373210" y="293431"/>
            <a:ext cx="7445582" cy="522774"/>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rtlCol="0" anchor="t" anchorCtr="0" compatLnSpc="1">
            <a:prstTxWarp prst="textNoShape">
              <a:avLst/>
            </a:prstTxWarp>
            <a:normAutofit/>
          </a:bodyPr>
          <a:lstStyle/>
          <a:p>
            <a:r>
              <a:rPr lang="de-DE" dirty="0" err="1" smtClean="0">
                <a:latin typeface="Trebuchet MS" pitchFamily="32" charset="0"/>
              </a:rPr>
              <a:t>Defining</a:t>
            </a:r>
            <a:r>
              <a:rPr lang="de-DE" dirty="0" smtClean="0">
                <a:latin typeface="Trebuchet MS" pitchFamily="32" charset="0"/>
              </a:rPr>
              <a:t> </a:t>
            </a:r>
            <a:r>
              <a:rPr lang="de-DE" dirty="0" err="1" smtClean="0">
                <a:latin typeface="Trebuchet MS" pitchFamily="32" charset="0"/>
              </a:rPr>
              <a:t>this</a:t>
            </a:r>
            <a:r>
              <a:rPr lang="de-DE" dirty="0" smtClean="0">
                <a:latin typeface="Trebuchet MS" pitchFamily="32" charset="0"/>
              </a:rPr>
              <a:t> Alphabet </a:t>
            </a:r>
            <a:r>
              <a:rPr lang="de-DE" dirty="0" err="1" smtClean="0">
                <a:latin typeface="Trebuchet MS" pitchFamily="32" charset="0"/>
              </a:rPr>
              <a:t>Soup</a:t>
            </a:r>
            <a:r>
              <a:rPr lang="de-DE" dirty="0" smtClean="0">
                <a:latin typeface="Trebuchet MS" pitchFamily="32" charset="0"/>
              </a:rPr>
              <a:t>! </a:t>
            </a:r>
          </a:p>
        </p:txBody>
      </p:sp>
      <p:sp>
        <p:nvSpPr>
          <p:cNvPr id="5123" name="Inhaltsplatzhalter 2"/>
          <p:cNvSpPr>
            <a:spLocks noGrp="1"/>
          </p:cNvSpPr>
          <p:nvPr>
            <p:ph sz="quarter" idx="10"/>
          </p:nvPr>
        </p:nvSpPr>
        <p:spPr bwMode="auto">
          <a:xfrm>
            <a:off x="313899" y="1614490"/>
            <a:ext cx="9362363" cy="456794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rtlCol="0" anchor="t" anchorCtr="0" compatLnSpc="1">
            <a:prstTxWarp prst="textNoShape">
              <a:avLst/>
            </a:prstTxWarp>
            <a:normAutofit/>
          </a:bodyPr>
          <a:lstStyle/>
          <a:p>
            <a:pPr marL="259232" indent="-259232">
              <a:buFont typeface="Wingdings" charset="2"/>
              <a:buChar char="§"/>
            </a:pPr>
            <a:r>
              <a:rPr lang="de-DE" sz="2177" dirty="0">
                <a:latin typeface="Trebuchet MS" pitchFamily="32" charset="0"/>
              </a:rPr>
              <a:t>Most UX professionals </a:t>
            </a:r>
            <a:r>
              <a:rPr lang="de-DE" sz="2177" dirty="0" err="1">
                <a:latin typeface="Trebuchet MS" pitchFamily="32" charset="0"/>
              </a:rPr>
              <a:t>use</a:t>
            </a:r>
            <a:r>
              <a:rPr lang="de-DE" sz="2177" dirty="0">
                <a:latin typeface="Trebuchet MS" pitchFamily="32" charset="0"/>
              </a:rPr>
              <a:t> </a:t>
            </a:r>
            <a:r>
              <a:rPr lang="de-DE" sz="2177" dirty="0" err="1">
                <a:latin typeface="Trebuchet MS" pitchFamily="32" charset="0"/>
              </a:rPr>
              <a:t>these</a:t>
            </a:r>
            <a:r>
              <a:rPr lang="de-DE" sz="2177" dirty="0">
                <a:latin typeface="Trebuchet MS" pitchFamily="32" charset="0"/>
              </a:rPr>
              <a:t> </a:t>
            </a:r>
            <a:r>
              <a:rPr lang="de-DE" sz="2177" dirty="0" err="1">
                <a:latin typeface="Trebuchet MS" pitchFamily="32" charset="0"/>
              </a:rPr>
              <a:t>terms</a:t>
            </a:r>
            <a:r>
              <a:rPr lang="de-DE" sz="2177" dirty="0">
                <a:latin typeface="Trebuchet MS" pitchFamily="32" charset="0"/>
              </a:rPr>
              <a:t> </a:t>
            </a:r>
            <a:r>
              <a:rPr lang="de-DE" sz="2177" dirty="0" err="1">
                <a:latin typeface="Trebuchet MS" pitchFamily="32" charset="0"/>
              </a:rPr>
              <a:t>interchangeable</a:t>
            </a:r>
            <a:r>
              <a:rPr lang="de-DE" sz="2177" dirty="0">
                <a:latin typeface="Trebuchet MS" pitchFamily="32" charset="0"/>
              </a:rPr>
              <a:t> – and </a:t>
            </a:r>
            <a:r>
              <a:rPr lang="de-DE" sz="2177" dirty="0" err="1">
                <a:latin typeface="Trebuchet MS" pitchFamily="32" charset="0"/>
              </a:rPr>
              <a:t>usability</a:t>
            </a:r>
            <a:r>
              <a:rPr lang="de-DE" sz="2177" dirty="0">
                <a:latin typeface="Trebuchet MS" pitchFamily="32" charset="0"/>
              </a:rPr>
              <a:t> and </a:t>
            </a:r>
            <a:r>
              <a:rPr lang="de-DE" sz="2177" dirty="0" err="1">
                <a:latin typeface="Trebuchet MS" pitchFamily="32" charset="0"/>
              </a:rPr>
              <a:t>user</a:t>
            </a:r>
            <a:r>
              <a:rPr lang="de-DE" sz="2177" dirty="0">
                <a:latin typeface="Trebuchet MS" pitchFamily="32" charset="0"/>
              </a:rPr>
              <a:t> </a:t>
            </a:r>
            <a:r>
              <a:rPr lang="de-DE" sz="2177" dirty="0" err="1">
                <a:latin typeface="Trebuchet MS" pitchFamily="32" charset="0"/>
              </a:rPr>
              <a:t>experience</a:t>
            </a:r>
            <a:r>
              <a:rPr lang="de-DE" sz="2177" dirty="0">
                <a:latin typeface="Trebuchet MS" pitchFamily="32" charset="0"/>
              </a:rPr>
              <a:t> (UX) </a:t>
            </a:r>
            <a:r>
              <a:rPr lang="de-DE" sz="2177" dirty="0" err="1">
                <a:latin typeface="Trebuchet MS" pitchFamily="32" charset="0"/>
              </a:rPr>
              <a:t>often</a:t>
            </a:r>
            <a:r>
              <a:rPr lang="de-DE" sz="2177" dirty="0">
                <a:latin typeface="Trebuchet MS" pitchFamily="32" charset="0"/>
              </a:rPr>
              <a:t> </a:t>
            </a:r>
            <a:r>
              <a:rPr lang="de-DE" sz="2177" dirty="0" err="1">
                <a:latin typeface="Trebuchet MS" pitchFamily="32" charset="0"/>
              </a:rPr>
              <a:t>mean</a:t>
            </a:r>
            <a:r>
              <a:rPr lang="de-DE" sz="2177" dirty="0">
                <a:latin typeface="Trebuchet MS" pitchFamily="32" charset="0"/>
              </a:rPr>
              <a:t> </a:t>
            </a:r>
            <a:r>
              <a:rPr lang="de-DE" sz="2177" dirty="0" err="1">
                <a:latin typeface="Trebuchet MS" pitchFamily="32" charset="0"/>
              </a:rPr>
              <a:t>the</a:t>
            </a:r>
            <a:r>
              <a:rPr lang="de-DE" sz="2177" dirty="0">
                <a:latin typeface="Trebuchet MS" pitchFamily="32" charset="0"/>
              </a:rPr>
              <a:t> same </a:t>
            </a:r>
            <a:r>
              <a:rPr lang="de-DE" sz="2177" dirty="0" err="1">
                <a:latin typeface="Trebuchet MS" pitchFamily="32" charset="0"/>
              </a:rPr>
              <a:t>things</a:t>
            </a:r>
            <a:r>
              <a:rPr lang="de-DE" sz="2177" dirty="0">
                <a:latin typeface="Trebuchet MS" pitchFamily="32" charset="0"/>
              </a:rPr>
              <a:t> </a:t>
            </a:r>
            <a:br>
              <a:rPr lang="de-DE" sz="2177" dirty="0">
                <a:latin typeface="Trebuchet MS" pitchFamily="32" charset="0"/>
              </a:rPr>
            </a:br>
            <a:endParaRPr lang="de-DE" sz="2177" dirty="0">
              <a:latin typeface="Trebuchet MS" pitchFamily="32" charset="0"/>
            </a:endParaRPr>
          </a:p>
          <a:p>
            <a:pPr marL="259232" indent="-259232">
              <a:buFont typeface="Wingdings" charset="2"/>
              <a:buChar char="§"/>
            </a:pPr>
            <a:r>
              <a:rPr lang="de-DE" sz="2177" dirty="0" err="1">
                <a:latin typeface="Trebuchet MS" pitchFamily="32" charset="0"/>
              </a:rPr>
              <a:t>Often</a:t>
            </a:r>
            <a:r>
              <a:rPr lang="de-DE" sz="2177" dirty="0">
                <a:latin typeface="Trebuchet MS" pitchFamily="32" charset="0"/>
              </a:rPr>
              <a:t> </a:t>
            </a:r>
            <a:r>
              <a:rPr lang="de-DE" sz="2177" dirty="0" err="1">
                <a:latin typeface="Trebuchet MS" pitchFamily="32" charset="0"/>
              </a:rPr>
              <a:t>these</a:t>
            </a:r>
            <a:r>
              <a:rPr lang="de-DE" sz="2177" dirty="0">
                <a:latin typeface="Trebuchet MS" pitchFamily="32" charset="0"/>
              </a:rPr>
              <a:t> </a:t>
            </a:r>
            <a:r>
              <a:rPr lang="de-DE" sz="2177" dirty="0" err="1">
                <a:latin typeface="Trebuchet MS" pitchFamily="32" charset="0"/>
              </a:rPr>
              <a:t>terms</a:t>
            </a:r>
            <a:r>
              <a:rPr lang="de-DE" sz="2177" dirty="0">
                <a:latin typeface="Trebuchet MS" pitchFamily="32" charset="0"/>
              </a:rPr>
              <a:t> </a:t>
            </a:r>
            <a:r>
              <a:rPr lang="de-DE" sz="2177" dirty="0" err="1">
                <a:latin typeface="Trebuchet MS" pitchFamily="32" charset="0"/>
              </a:rPr>
              <a:t>have</a:t>
            </a:r>
            <a:r>
              <a:rPr lang="de-DE" sz="2177" dirty="0">
                <a:latin typeface="Trebuchet MS" pitchFamily="32" charset="0"/>
              </a:rPr>
              <a:t> </a:t>
            </a:r>
            <a:r>
              <a:rPr lang="de-DE" sz="2177" dirty="0" err="1">
                <a:latin typeface="Trebuchet MS" pitchFamily="32" charset="0"/>
              </a:rPr>
              <a:t>distinct</a:t>
            </a:r>
            <a:r>
              <a:rPr lang="de-DE" sz="2177" dirty="0">
                <a:latin typeface="Trebuchet MS" pitchFamily="32" charset="0"/>
              </a:rPr>
              <a:t> </a:t>
            </a:r>
            <a:r>
              <a:rPr lang="de-DE" sz="2177" dirty="0" err="1">
                <a:latin typeface="Trebuchet MS" pitchFamily="32" charset="0"/>
              </a:rPr>
              <a:t>and</a:t>
            </a:r>
            <a:r>
              <a:rPr lang="de-DE" sz="2177" dirty="0">
                <a:latin typeface="Trebuchet MS" pitchFamily="32" charset="0"/>
              </a:rPr>
              <a:t> different </a:t>
            </a:r>
            <a:r>
              <a:rPr lang="de-DE" sz="2177" dirty="0" err="1">
                <a:latin typeface="Trebuchet MS" pitchFamily="32" charset="0"/>
              </a:rPr>
              <a:t>definitions</a:t>
            </a:r>
            <a:r>
              <a:rPr lang="de-DE" sz="2177" dirty="0">
                <a:latin typeface="Trebuchet MS" pitchFamily="32" charset="0"/>
              </a:rPr>
              <a:t> </a:t>
            </a:r>
            <a:r>
              <a:rPr lang="de-DE" sz="2177" dirty="0" err="1">
                <a:latin typeface="Trebuchet MS" pitchFamily="32" charset="0"/>
              </a:rPr>
              <a:t>between</a:t>
            </a:r>
            <a:r>
              <a:rPr lang="de-DE" sz="2177" dirty="0">
                <a:latin typeface="Trebuchet MS" pitchFamily="32" charset="0"/>
              </a:rPr>
              <a:t> UX professionals </a:t>
            </a:r>
            <a:br>
              <a:rPr lang="de-DE" sz="2177" dirty="0">
                <a:latin typeface="Trebuchet MS" pitchFamily="32" charset="0"/>
              </a:rPr>
            </a:br>
            <a:endParaRPr lang="de-DE" sz="2177" dirty="0">
              <a:latin typeface="Trebuchet MS" pitchFamily="32" charset="0"/>
            </a:endParaRPr>
          </a:p>
          <a:p>
            <a:pPr marL="259232" indent="-259232">
              <a:buFont typeface="Wingdings" charset="2"/>
              <a:buChar char="§"/>
            </a:pPr>
            <a:r>
              <a:rPr lang="de-DE" sz="2177" dirty="0" err="1">
                <a:latin typeface="Trebuchet MS" pitchFamily="32" charset="0"/>
              </a:rPr>
              <a:t>Many</a:t>
            </a:r>
            <a:r>
              <a:rPr lang="de-DE" sz="2177" dirty="0">
                <a:latin typeface="Trebuchet MS" pitchFamily="32" charset="0"/>
              </a:rPr>
              <a:t> </a:t>
            </a:r>
            <a:r>
              <a:rPr lang="de-DE" sz="2177" dirty="0" err="1">
                <a:latin typeface="Trebuchet MS" pitchFamily="32" charset="0"/>
              </a:rPr>
              <a:t>people</a:t>
            </a:r>
            <a:r>
              <a:rPr lang="de-DE" sz="2177" dirty="0">
                <a:latin typeface="Trebuchet MS" pitchFamily="32" charset="0"/>
              </a:rPr>
              <a:t> </a:t>
            </a:r>
            <a:r>
              <a:rPr lang="de-DE" sz="2177" dirty="0" err="1">
                <a:latin typeface="Trebuchet MS" pitchFamily="32" charset="0"/>
              </a:rPr>
              <a:t>are</a:t>
            </a:r>
            <a:r>
              <a:rPr lang="de-DE" sz="2177" dirty="0">
                <a:latin typeface="Trebuchet MS" pitchFamily="32" charset="0"/>
              </a:rPr>
              <a:t> </a:t>
            </a:r>
            <a:r>
              <a:rPr lang="de-DE" sz="2177" dirty="0" err="1">
                <a:latin typeface="Trebuchet MS" pitchFamily="32" charset="0"/>
              </a:rPr>
              <a:t>adding</a:t>
            </a:r>
            <a:r>
              <a:rPr lang="de-DE" sz="2177" dirty="0">
                <a:latin typeface="Trebuchet MS" pitchFamily="32" charset="0"/>
              </a:rPr>
              <a:t> UX </a:t>
            </a:r>
            <a:r>
              <a:rPr lang="de-DE" sz="2177" dirty="0" err="1">
                <a:latin typeface="Trebuchet MS" pitchFamily="32" charset="0"/>
              </a:rPr>
              <a:t>to</a:t>
            </a:r>
            <a:r>
              <a:rPr lang="de-DE" sz="2177" dirty="0">
                <a:latin typeface="Trebuchet MS" pitchFamily="32" charset="0"/>
              </a:rPr>
              <a:t> </a:t>
            </a:r>
            <a:r>
              <a:rPr lang="de-DE" sz="2177" dirty="0" err="1">
                <a:latin typeface="Trebuchet MS" pitchFamily="32" charset="0"/>
              </a:rPr>
              <a:t>their</a:t>
            </a:r>
            <a:r>
              <a:rPr lang="de-DE" sz="2177" dirty="0">
                <a:latin typeface="Trebuchet MS" pitchFamily="32" charset="0"/>
              </a:rPr>
              <a:t> </a:t>
            </a:r>
            <a:r>
              <a:rPr lang="de-DE" sz="2177" dirty="0" err="1">
                <a:latin typeface="Trebuchet MS" pitchFamily="32" charset="0"/>
              </a:rPr>
              <a:t>resume</a:t>
            </a:r>
            <a:r>
              <a:rPr lang="de-DE" sz="2177" dirty="0">
                <a:latin typeface="Trebuchet MS" pitchFamily="32" charset="0"/>
              </a:rPr>
              <a:t> </a:t>
            </a:r>
            <a:r>
              <a:rPr lang="de-DE" sz="2177" dirty="0" err="1">
                <a:latin typeface="Trebuchet MS" pitchFamily="32" charset="0"/>
              </a:rPr>
              <a:t>without</a:t>
            </a:r>
            <a:r>
              <a:rPr lang="de-DE" sz="2177" dirty="0">
                <a:latin typeface="Trebuchet MS" pitchFamily="32" charset="0"/>
              </a:rPr>
              <a:t> an solid </a:t>
            </a:r>
            <a:r>
              <a:rPr lang="de-DE" sz="2177" dirty="0" err="1">
                <a:latin typeface="Trebuchet MS" pitchFamily="32" charset="0"/>
              </a:rPr>
              <a:t>understanding</a:t>
            </a:r>
            <a:r>
              <a:rPr lang="de-DE" sz="2177" dirty="0">
                <a:latin typeface="Trebuchet MS" pitchFamily="32" charset="0"/>
              </a:rPr>
              <a:t> </a:t>
            </a:r>
            <a:r>
              <a:rPr lang="de-DE" sz="2177" dirty="0" err="1">
                <a:latin typeface="Trebuchet MS" pitchFamily="32" charset="0"/>
              </a:rPr>
              <a:t>of</a:t>
            </a:r>
            <a:r>
              <a:rPr lang="de-DE" sz="2177" dirty="0">
                <a:latin typeface="Trebuchet MS" pitchFamily="32" charset="0"/>
              </a:rPr>
              <a:t> </a:t>
            </a:r>
            <a:r>
              <a:rPr lang="de-DE" sz="2177" dirty="0" err="1">
                <a:latin typeface="Trebuchet MS" pitchFamily="32" charset="0"/>
              </a:rPr>
              <a:t>the</a:t>
            </a:r>
            <a:r>
              <a:rPr lang="de-DE" sz="2177" dirty="0">
                <a:latin typeface="Trebuchet MS" pitchFamily="32" charset="0"/>
              </a:rPr>
              <a:t> </a:t>
            </a:r>
            <a:r>
              <a:rPr lang="de-DE" sz="2177" dirty="0" err="1">
                <a:latin typeface="Trebuchet MS" pitchFamily="32" charset="0"/>
              </a:rPr>
              <a:t>profession</a:t>
            </a:r>
            <a:r>
              <a:rPr lang="de-DE" sz="2177" dirty="0">
                <a:latin typeface="Trebuchet MS" pitchFamily="32" charset="0"/>
              </a:rPr>
              <a:t> </a:t>
            </a:r>
            <a:r>
              <a:rPr lang="de-DE" sz="2177" dirty="0" err="1">
                <a:latin typeface="Trebuchet MS" pitchFamily="32" charset="0"/>
              </a:rPr>
              <a:t>as</a:t>
            </a:r>
            <a:r>
              <a:rPr lang="de-DE" sz="2177" dirty="0">
                <a:latin typeface="Trebuchet MS" pitchFamily="32" charset="0"/>
              </a:rPr>
              <a:t> </a:t>
            </a:r>
            <a:r>
              <a:rPr lang="de-DE" sz="2177" dirty="0" err="1">
                <a:latin typeface="Trebuchet MS" pitchFamily="32" charset="0"/>
              </a:rPr>
              <a:t>well</a:t>
            </a:r>
            <a:r>
              <a:rPr lang="de-DE" sz="2177" dirty="0">
                <a:latin typeface="Trebuchet MS" pitchFamily="32" charset="0"/>
              </a:rPr>
              <a:t> </a:t>
            </a:r>
            <a:r>
              <a:rPr lang="de-DE" sz="2177" dirty="0" err="1">
                <a:latin typeface="Trebuchet MS" pitchFamily="32" charset="0"/>
              </a:rPr>
              <a:t>and</a:t>
            </a:r>
            <a:r>
              <a:rPr lang="de-DE" sz="2177" dirty="0">
                <a:latin typeface="Trebuchet MS" pitchFamily="32" charset="0"/>
              </a:rPr>
              <a:t> </a:t>
            </a:r>
            <a:r>
              <a:rPr lang="de-DE" sz="2177" dirty="0" err="1">
                <a:latin typeface="Trebuchet MS" pitchFamily="32" charset="0"/>
              </a:rPr>
              <a:t>understanding</a:t>
            </a:r>
            <a:r>
              <a:rPr lang="de-DE" sz="2177" dirty="0">
                <a:latin typeface="Trebuchet MS" pitchFamily="32" charset="0"/>
              </a:rPr>
              <a:t> </a:t>
            </a:r>
            <a:r>
              <a:rPr lang="de-DE" sz="2177" dirty="0" err="1">
                <a:latin typeface="Trebuchet MS" pitchFamily="32" charset="0"/>
              </a:rPr>
              <a:t>the</a:t>
            </a:r>
            <a:r>
              <a:rPr lang="de-DE" sz="2177" dirty="0">
                <a:latin typeface="Trebuchet MS" pitchFamily="32" charset="0"/>
              </a:rPr>
              <a:t> </a:t>
            </a:r>
            <a:r>
              <a:rPr lang="de-DE" sz="2177" dirty="0" err="1">
                <a:latin typeface="Trebuchet MS" pitchFamily="32" charset="0"/>
              </a:rPr>
              <a:t>development</a:t>
            </a:r>
            <a:r>
              <a:rPr lang="de-DE" sz="2177" dirty="0">
                <a:latin typeface="Trebuchet MS" pitchFamily="32" charset="0"/>
              </a:rPr>
              <a:t> </a:t>
            </a:r>
            <a:r>
              <a:rPr lang="de-DE" sz="2177" dirty="0" err="1">
                <a:latin typeface="Trebuchet MS" pitchFamily="32" charset="0"/>
              </a:rPr>
              <a:t>of</a:t>
            </a:r>
            <a:r>
              <a:rPr lang="de-DE" sz="2177" dirty="0">
                <a:latin typeface="Trebuchet MS" pitchFamily="32" charset="0"/>
              </a:rPr>
              <a:t> </a:t>
            </a:r>
            <a:r>
              <a:rPr lang="de-DE" sz="2177" dirty="0" err="1">
                <a:latin typeface="Trebuchet MS" pitchFamily="32" charset="0"/>
              </a:rPr>
              <a:t>one‘s</a:t>
            </a:r>
            <a:r>
              <a:rPr lang="de-DE" sz="2177" dirty="0">
                <a:latin typeface="Trebuchet MS" pitchFamily="32" charset="0"/>
              </a:rPr>
              <a:t> UX </a:t>
            </a:r>
            <a:r>
              <a:rPr lang="de-DE" sz="2177" dirty="0" err="1">
                <a:latin typeface="Trebuchet MS" pitchFamily="32" charset="0"/>
              </a:rPr>
              <a:t>skill</a:t>
            </a:r>
            <a:r>
              <a:rPr lang="de-DE" sz="2177" dirty="0">
                <a:latin typeface="Trebuchet MS" pitchFamily="32" charset="0"/>
              </a:rPr>
              <a:t> </a:t>
            </a:r>
            <a:r>
              <a:rPr lang="de-DE" sz="2177" dirty="0" err="1">
                <a:latin typeface="Trebuchet MS" pitchFamily="32" charset="0"/>
              </a:rPr>
              <a:t>set</a:t>
            </a:r>
            <a:r>
              <a:rPr lang="de-DE" sz="2177" dirty="0">
                <a:latin typeface="Trebuchet MS" pitchFamily="32" charset="0"/>
              </a:rPr>
              <a:t> </a:t>
            </a:r>
            <a:r>
              <a:rPr lang="de-DE" sz="2177" dirty="0" err="1">
                <a:latin typeface="Trebuchet MS" pitchFamily="32" charset="0"/>
              </a:rPr>
              <a:t>is</a:t>
            </a:r>
            <a:r>
              <a:rPr lang="de-DE" sz="2177" dirty="0">
                <a:latin typeface="Trebuchet MS" pitchFamily="32" charset="0"/>
              </a:rPr>
              <a:t> </a:t>
            </a:r>
            <a:r>
              <a:rPr lang="de-DE" sz="2177" dirty="0" err="1">
                <a:latin typeface="Trebuchet MS" pitchFamily="32" charset="0"/>
              </a:rPr>
              <a:t>critical</a:t>
            </a:r>
            <a:r>
              <a:rPr lang="de-DE" sz="2177" dirty="0">
                <a:latin typeface="Trebuchet MS" pitchFamily="32" charset="0"/>
              </a:rPr>
              <a:t/>
            </a:r>
            <a:br>
              <a:rPr lang="de-DE" sz="2177" dirty="0">
                <a:latin typeface="Trebuchet MS" pitchFamily="32" charset="0"/>
              </a:rPr>
            </a:br>
            <a:endParaRPr lang="de-DE" sz="2177" dirty="0">
              <a:latin typeface="Trebuchet MS" pitchFamily="32" charset="0"/>
            </a:endParaRPr>
          </a:p>
        </p:txBody>
      </p:sp>
      <p:sp>
        <p:nvSpPr>
          <p:cNvPr id="2" name="TextBox 1"/>
          <p:cNvSpPr txBox="1"/>
          <p:nvPr/>
        </p:nvSpPr>
        <p:spPr>
          <a:xfrm>
            <a:off x="3050750" y="482321"/>
            <a:ext cx="184731" cy="399468"/>
          </a:xfrm>
          <a:prstGeom prst="rect">
            <a:avLst/>
          </a:prstGeom>
        </p:spPr>
        <p:txBody>
          <a:bodyPr wrap="none" rtlCol="0">
            <a:spAutoFit/>
          </a:bodyPr>
          <a:lstStyle/>
          <a:p>
            <a:endParaRPr lang="en-US" sz="1996" b="1" dirty="0">
              <a:solidFill>
                <a:srgbClr val="969696"/>
              </a:solidFill>
              <a:latin typeface="Trebuchet MS" pitchFamily="34" charset="0"/>
            </a:endParaRPr>
          </a:p>
        </p:txBody>
      </p:sp>
    </p:spTree>
    <p:extLst>
      <p:ext uri="{BB962C8B-B14F-4D97-AF65-F5344CB8AC3E}">
        <p14:creationId xmlns:p14="http://schemas.microsoft.com/office/powerpoint/2010/main" val="25304722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Storyteller</a:t>
            </a:r>
          </a:p>
        </p:txBody>
      </p:sp>
      <p:sp>
        <p:nvSpPr>
          <p:cNvPr id="3" name="Content Placeholder 2"/>
          <p:cNvSpPr>
            <a:spLocks noGrp="1"/>
          </p:cNvSpPr>
          <p:nvPr>
            <p:ph idx="1"/>
          </p:nvPr>
        </p:nvSpPr>
        <p:spPr>
          <a:xfrm>
            <a:off x="677334" y="2060813"/>
            <a:ext cx="8930690" cy="4258100"/>
          </a:xfrm>
        </p:spPr>
        <p:txBody>
          <a:bodyPr>
            <a:normAutofit/>
          </a:bodyPr>
          <a:lstStyle/>
          <a:p>
            <a:r>
              <a:rPr lang="en-IN" sz="2800" dirty="0"/>
              <a:t>Facilitator of the story</a:t>
            </a:r>
          </a:p>
          <a:p>
            <a:r>
              <a:rPr lang="en-IN" sz="2800" dirty="0"/>
              <a:t>Remains connected to the audience</a:t>
            </a:r>
          </a:p>
          <a:p>
            <a:r>
              <a:rPr lang="en-IN" sz="2800" dirty="0"/>
              <a:t>In every way possible</a:t>
            </a:r>
          </a:p>
          <a:p>
            <a:r>
              <a:rPr lang="en-IN" sz="2800" dirty="0"/>
              <a:t>Tells just enough and then gets out of the way</a:t>
            </a:r>
          </a:p>
          <a:p>
            <a:r>
              <a:rPr lang="en-IN" sz="2800" dirty="0"/>
              <a:t>Honesty</a:t>
            </a:r>
          </a:p>
          <a:p>
            <a:r>
              <a:rPr lang="en-IN" sz="2800" dirty="0"/>
              <a:t>Responsibility</a:t>
            </a:r>
          </a:p>
        </p:txBody>
      </p:sp>
    </p:spTree>
    <p:extLst>
      <p:ext uri="{BB962C8B-B14F-4D97-AF65-F5344CB8AC3E}">
        <p14:creationId xmlns:p14="http://schemas.microsoft.com/office/powerpoint/2010/main" val="3246784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Story</a:t>
            </a:r>
          </a:p>
        </p:txBody>
      </p:sp>
      <p:sp>
        <p:nvSpPr>
          <p:cNvPr id="3" name="Content Placeholder 2"/>
          <p:cNvSpPr>
            <a:spLocks noGrp="1"/>
          </p:cNvSpPr>
          <p:nvPr>
            <p:ph idx="1"/>
          </p:nvPr>
        </p:nvSpPr>
        <p:spPr/>
        <p:txBody>
          <a:bodyPr>
            <a:normAutofit/>
          </a:bodyPr>
          <a:lstStyle/>
          <a:p>
            <a:r>
              <a:rPr lang="en-IN" sz="2400" dirty="0"/>
              <a:t>Relationship between storyteller and audience</a:t>
            </a:r>
          </a:p>
          <a:p>
            <a:r>
              <a:rPr lang="en-IN" sz="2400" dirty="0"/>
              <a:t>Conveys events, contextual surroundings, images and ideas</a:t>
            </a:r>
          </a:p>
          <a:p>
            <a:r>
              <a:rPr lang="en-IN" sz="2400" dirty="0"/>
              <a:t>Pacing/Rhythm/White Space</a:t>
            </a:r>
          </a:p>
          <a:p>
            <a:r>
              <a:rPr lang="en-IN" sz="2400" dirty="0"/>
              <a:t>Simplicity</a:t>
            </a:r>
          </a:p>
        </p:txBody>
      </p:sp>
    </p:spTree>
    <p:extLst>
      <p:ext uri="{BB962C8B-B14F-4D97-AF65-F5344CB8AC3E}">
        <p14:creationId xmlns:p14="http://schemas.microsoft.com/office/powerpoint/2010/main" val="3670119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udapest loo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05" y="0"/>
            <a:ext cx="12216810" cy="6858000"/>
          </a:xfrm>
          <a:prstGeom prst="rect">
            <a:avLst/>
          </a:prstGeom>
        </p:spPr>
      </p:pic>
      <p:sp>
        <p:nvSpPr>
          <p:cNvPr id="6" name="Rectangle 5"/>
          <p:cNvSpPr/>
          <p:nvPr/>
        </p:nvSpPr>
        <p:spPr bwMode="auto">
          <a:xfrm>
            <a:off x="-11744" y="0"/>
            <a:ext cx="12203744" cy="6858000"/>
          </a:xfrm>
          <a:prstGeom prst="rect">
            <a:avLst/>
          </a:prstGeom>
          <a:solidFill>
            <a:schemeClr val="tx1">
              <a:alpha val="32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8" name="Text Box 5"/>
          <p:cNvSpPr txBox="1">
            <a:spLocks noChangeArrowheads="1"/>
          </p:cNvSpPr>
          <p:nvPr/>
        </p:nvSpPr>
        <p:spPr bwMode="auto">
          <a:xfrm>
            <a:off x="-1" y="3473152"/>
            <a:ext cx="12285417" cy="861774"/>
          </a:xfrm>
          <a:prstGeom prst="rect">
            <a:avLst/>
          </a:prstGeom>
          <a:noFill/>
          <a:ln>
            <a:noFill/>
          </a:ln>
          <a:effectLst>
            <a:outerShdw blurRad="25400" dist="38100" dir="5400000" algn="t" rotWithShape="0">
              <a:prstClr val="black">
                <a:alpha val="7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sz="1500" baseline="-25000">
                <a:solidFill>
                  <a:schemeClr val="tx1"/>
                </a:solidFill>
                <a:latin typeface="Helvetica" charset="0"/>
              </a:defRPr>
            </a:lvl1pPr>
            <a:lvl2pPr marL="742950" indent="-285750">
              <a:defRPr sz="1500" baseline="-25000">
                <a:solidFill>
                  <a:schemeClr val="tx1"/>
                </a:solidFill>
                <a:latin typeface="Helvetica" charset="0"/>
              </a:defRPr>
            </a:lvl2pPr>
            <a:lvl3pPr marL="1143000" indent="-228600">
              <a:defRPr sz="1500" baseline="-25000">
                <a:solidFill>
                  <a:schemeClr val="tx1"/>
                </a:solidFill>
                <a:latin typeface="Helvetica" charset="0"/>
              </a:defRPr>
            </a:lvl3pPr>
            <a:lvl4pPr marL="1600200" indent="-228600">
              <a:defRPr sz="1500" baseline="-25000">
                <a:solidFill>
                  <a:schemeClr val="tx1"/>
                </a:solidFill>
                <a:latin typeface="Helvetica" charset="0"/>
              </a:defRPr>
            </a:lvl4pPr>
            <a:lvl5pPr marL="2057400" indent="-228600">
              <a:defRPr sz="1500" baseline="-25000">
                <a:solidFill>
                  <a:schemeClr val="tx1"/>
                </a:solidFill>
                <a:latin typeface="Helvetica" charset="0"/>
              </a:defRPr>
            </a:lvl5pPr>
            <a:lvl6pPr marL="2514600" indent="-228600" eaLnBrk="0" fontAlgn="base" hangingPunct="0">
              <a:spcBef>
                <a:spcPct val="0"/>
              </a:spcBef>
              <a:spcAft>
                <a:spcPct val="0"/>
              </a:spcAft>
              <a:defRPr sz="1500" baseline="-25000">
                <a:solidFill>
                  <a:schemeClr val="tx1"/>
                </a:solidFill>
                <a:latin typeface="Helvetica" charset="0"/>
              </a:defRPr>
            </a:lvl6pPr>
            <a:lvl7pPr marL="2971800" indent="-228600" eaLnBrk="0" fontAlgn="base" hangingPunct="0">
              <a:spcBef>
                <a:spcPct val="0"/>
              </a:spcBef>
              <a:spcAft>
                <a:spcPct val="0"/>
              </a:spcAft>
              <a:defRPr sz="1500" baseline="-25000">
                <a:solidFill>
                  <a:schemeClr val="tx1"/>
                </a:solidFill>
                <a:latin typeface="Helvetica" charset="0"/>
              </a:defRPr>
            </a:lvl7pPr>
            <a:lvl8pPr marL="3429000" indent="-228600" eaLnBrk="0" fontAlgn="base" hangingPunct="0">
              <a:spcBef>
                <a:spcPct val="0"/>
              </a:spcBef>
              <a:spcAft>
                <a:spcPct val="0"/>
              </a:spcAft>
              <a:defRPr sz="1500" baseline="-25000">
                <a:solidFill>
                  <a:schemeClr val="tx1"/>
                </a:solidFill>
                <a:latin typeface="Helvetica" charset="0"/>
              </a:defRPr>
            </a:lvl8pPr>
            <a:lvl9pPr marL="3886200" indent="-228600" eaLnBrk="0" fontAlgn="base" hangingPunct="0">
              <a:spcBef>
                <a:spcPct val="0"/>
              </a:spcBef>
              <a:spcAft>
                <a:spcPct val="0"/>
              </a:spcAft>
              <a:defRPr sz="1500" baseline="-25000">
                <a:solidFill>
                  <a:schemeClr val="tx1"/>
                </a:solidFill>
                <a:latin typeface="Helvetica" charset="0"/>
              </a:defRPr>
            </a:lvl9pPr>
          </a:lstStyle>
          <a:p>
            <a:pPr algn="ctr"/>
            <a:r>
              <a:rPr lang="en-US" altLang="en-US" sz="5000" b="1" baseline="0" dirty="0" smtClean="0">
                <a:solidFill>
                  <a:schemeClr val="bg1"/>
                </a:solidFill>
                <a:latin typeface="DIN-Black" charset="0"/>
                <a:ea typeface="DIN-Black" charset="0"/>
                <a:cs typeface="DIN-Black" charset="0"/>
              </a:rPr>
              <a:t>CHARACTER</a:t>
            </a:r>
          </a:p>
        </p:txBody>
      </p:sp>
      <p:sp>
        <p:nvSpPr>
          <p:cNvPr id="7" name="TextBox 6"/>
          <p:cNvSpPr txBox="1"/>
          <p:nvPr/>
        </p:nvSpPr>
        <p:spPr>
          <a:xfrm rot="10800000" flipV="1">
            <a:off x="-1" y="6495146"/>
            <a:ext cx="12192000" cy="246221"/>
          </a:xfrm>
          <a:prstGeom prst="rect">
            <a:avLst/>
          </a:prstGeom>
          <a:noFill/>
        </p:spPr>
        <p:txBody>
          <a:bodyPr wrap="square" rtlCol="0">
            <a:spAutoFit/>
          </a:bodyPr>
          <a:lstStyle/>
          <a:p>
            <a:pPr algn="ctr"/>
            <a:r>
              <a:rPr lang="en-US" dirty="0">
                <a:solidFill>
                  <a:schemeClr val="bg1">
                    <a:lumMod val="50000"/>
                  </a:schemeClr>
                </a:solidFill>
              </a:rPr>
              <a:t>© 2014 - Fox Searchlight Pictures</a:t>
            </a:r>
          </a:p>
        </p:txBody>
      </p:sp>
    </p:spTree>
    <p:extLst>
      <p:ext uri="{BB962C8B-B14F-4D97-AF65-F5344CB8AC3E}">
        <p14:creationId xmlns:p14="http://schemas.microsoft.com/office/powerpoint/2010/main" val="1487800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video>
              <p:cMediaNode vol="80000">
                <p:cTn id="2" repeatCount="indefinite" fill="hold" display="0">
                  <p:stCondLst>
                    <p:cond delay="indefinite"/>
                  </p:stCondLst>
                </p:cTn>
                <p:tgtEl>
                  <p:spTgt spid="3"/>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listen?</a:t>
            </a:r>
          </a:p>
        </p:txBody>
      </p:sp>
      <p:sp>
        <p:nvSpPr>
          <p:cNvPr id="3" name="Content Placeholder 2"/>
          <p:cNvSpPr>
            <a:spLocks noGrp="1"/>
          </p:cNvSpPr>
          <p:nvPr>
            <p:ph idx="1"/>
          </p:nvPr>
        </p:nvSpPr>
        <p:spPr/>
        <p:txBody>
          <a:bodyPr/>
          <a:lstStyle/>
          <a:p>
            <a:r>
              <a:rPr lang="en-IN" dirty="0"/>
              <a:t>Deeply understand others</a:t>
            </a:r>
          </a:p>
          <a:p>
            <a:r>
              <a:rPr lang="en-IN" dirty="0"/>
              <a:t>Empower the speaker</a:t>
            </a:r>
          </a:p>
          <a:p>
            <a:r>
              <a:rPr lang="en-IN" dirty="0"/>
              <a:t>Deepen relationships</a:t>
            </a:r>
          </a:p>
          <a:p>
            <a:r>
              <a:rPr lang="en-IN" dirty="0"/>
              <a:t>Being listened to helps us move forward</a:t>
            </a:r>
          </a:p>
          <a:p>
            <a:r>
              <a:rPr lang="en-IN" dirty="0"/>
              <a:t>with our own intelligence and creativity</a:t>
            </a:r>
          </a:p>
          <a:p>
            <a:r>
              <a:rPr lang="en-IN" dirty="0"/>
              <a:t>Good listening can be addictive</a:t>
            </a:r>
          </a:p>
        </p:txBody>
      </p:sp>
    </p:spTree>
    <p:extLst>
      <p:ext uri="{BB962C8B-B14F-4D97-AF65-F5344CB8AC3E}">
        <p14:creationId xmlns:p14="http://schemas.microsoft.com/office/powerpoint/2010/main" val="328557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4" name="Picture 3"/>
          <p:cNvPicPr>
            <a:picLocks noChangeAspect="1"/>
          </p:cNvPicPr>
          <p:nvPr/>
        </p:nvPicPr>
        <p:blipFill>
          <a:blip r:embed="rId2"/>
          <a:stretch>
            <a:fillRect/>
          </a:stretch>
        </p:blipFill>
        <p:spPr>
          <a:xfrm>
            <a:off x="677334" y="1705969"/>
            <a:ext cx="7392756" cy="4756245"/>
          </a:xfrm>
          <a:prstGeom prst="rect">
            <a:avLst/>
          </a:prstGeom>
        </p:spPr>
      </p:pic>
    </p:spTree>
    <p:extLst>
      <p:ext uri="{BB962C8B-B14F-4D97-AF65-F5344CB8AC3E}">
        <p14:creationId xmlns:p14="http://schemas.microsoft.com/office/powerpoint/2010/main" val="3558456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3" name="Picture 2"/>
          <p:cNvPicPr>
            <a:picLocks noChangeAspect="1"/>
          </p:cNvPicPr>
          <p:nvPr/>
        </p:nvPicPr>
        <p:blipFill>
          <a:blip r:embed="rId2"/>
          <a:stretch>
            <a:fillRect/>
          </a:stretch>
        </p:blipFill>
        <p:spPr>
          <a:xfrm>
            <a:off x="1173707" y="1684740"/>
            <a:ext cx="6858487" cy="4678150"/>
          </a:xfrm>
          <a:prstGeom prst="rect">
            <a:avLst/>
          </a:prstGeom>
        </p:spPr>
      </p:pic>
    </p:spTree>
    <p:extLst>
      <p:ext uri="{BB962C8B-B14F-4D97-AF65-F5344CB8AC3E}">
        <p14:creationId xmlns:p14="http://schemas.microsoft.com/office/powerpoint/2010/main" val="63924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4" name="Picture 3"/>
          <p:cNvPicPr>
            <a:picLocks noChangeAspect="1"/>
          </p:cNvPicPr>
          <p:nvPr/>
        </p:nvPicPr>
        <p:blipFill>
          <a:blip r:embed="rId2"/>
          <a:stretch>
            <a:fillRect/>
          </a:stretch>
        </p:blipFill>
        <p:spPr>
          <a:xfrm>
            <a:off x="1337481" y="1930400"/>
            <a:ext cx="8270543" cy="3351284"/>
          </a:xfrm>
          <a:prstGeom prst="rect">
            <a:avLst/>
          </a:prstGeom>
        </p:spPr>
      </p:pic>
    </p:spTree>
    <p:extLst>
      <p:ext uri="{BB962C8B-B14F-4D97-AF65-F5344CB8AC3E}">
        <p14:creationId xmlns:p14="http://schemas.microsoft.com/office/powerpoint/2010/main" val="453254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3" name="Picture 2"/>
          <p:cNvPicPr>
            <a:picLocks noChangeAspect="1"/>
          </p:cNvPicPr>
          <p:nvPr/>
        </p:nvPicPr>
        <p:blipFill>
          <a:blip r:embed="rId2"/>
          <a:stretch>
            <a:fillRect/>
          </a:stretch>
        </p:blipFill>
        <p:spPr>
          <a:xfrm>
            <a:off x="805218" y="1930400"/>
            <a:ext cx="8666328" cy="3556000"/>
          </a:xfrm>
          <a:prstGeom prst="rect">
            <a:avLst/>
          </a:prstGeom>
        </p:spPr>
      </p:pic>
    </p:spTree>
    <p:extLst>
      <p:ext uri="{BB962C8B-B14F-4D97-AF65-F5344CB8AC3E}">
        <p14:creationId xmlns:p14="http://schemas.microsoft.com/office/powerpoint/2010/main" val="1064362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4" name="Picture 3"/>
          <p:cNvPicPr>
            <a:picLocks noChangeAspect="1"/>
          </p:cNvPicPr>
          <p:nvPr/>
        </p:nvPicPr>
        <p:blipFill>
          <a:blip r:embed="rId2"/>
          <a:stretch>
            <a:fillRect/>
          </a:stretch>
        </p:blipFill>
        <p:spPr>
          <a:xfrm>
            <a:off x="677334" y="1804411"/>
            <a:ext cx="8330188" cy="3777523"/>
          </a:xfrm>
          <a:prstGeom prst="rect">
            <a:avLst/>
          </a:prstGeom>
        </p:spPr>
      </p:pic>
    </p:spTree>
    <p:extLst>
      <p:ext uri="{BB962C8B-B14F-4D97-AF65-F5344CB8AC3E}">
        <p14:creationId xmlns:p14="http://schemas.microsoft.com/office/powerpoint/2010/main" val="741317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a:t>
            </a:r>
            <a:r>
              <a:rPr lang="en-IN" dirty="0" smtClean="0"/>
              <a:t>Stories Work</a:t>
            </a:r>
            <a:endParaRPr lang="en-IN" dirty="0"/>
          </a:p>
        </p:txBody>
      </p:sp>
      <p:pic>
        <p:nvPicPr>
          <p:cNvPr id="3" name="Picture 2"/>
          <p:cNvPicPr>
            <a:picLocks noChangeAspect="1"/>
          </p:cNvPicPr>
          <p:nvPr/>
        </p:nvPicPr>
        <p:blipFill>
          <a:blip r:embed="rId2"/>
          <a:stretch>
            <a:fillRect/>
          </a:stretch>
        </p:blipFill>
        <p:spPr>
          <a:xfrm>
            <a:off x="677334" y="1834865"/>
            <a:ext cx="8973061" cy="3815307"/>
          </a:xfrm>
          <a:prstGeom prst="rect">
            <a:avLst/>
          </a:prstGeom>
        </p:spPr>
      </p:pic>
    </p:spTree>
    <p:extLst>
      <p:ext uri="{BB962C8B-B14F-4D97-AF65-F5344CB8AC3E}">
        <p14:creationId xmlns:p14="http://schemas.microsoft.com/office/powerpoint/2010/main" val="209587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842" y="1491019"/>
            <a:ext cx="9870039" cy="4833719"/>
          </a:xfrm>
        </p:spPr>
        <p:txBody>
          <a:bodyPr>
            <a:normAutofit fontScale="32500" lnSpcReduction="20000"/>
          </a:bodyPr>
          <a:lstStyle/>
          <a:p>
            <a:pPr marL="0" indent="0">
              <a:lnSpc>
                <a:spcPct val="120000"/>
              </a:lnSpc>
            </a:pPr>
            <a:r>
              <a:rPr lang="en-US" sz="6713" dirty="0">
                <a:latin typeface="Trebuchet MS"/>
                <a:cs typeface="Trebuchet MS"/>
              </a:rPr>
              <a:t>Usability and user experience (UX) are concepts that have been around for generations and evolved from traditional human factors. Over the last few decades, it has become standardized and greatly expanded </a:t>
            </a:r>
            <a:br>
              <a:rPr lang="en-US" sz="6713" dirty="0">
                <a:latin typeface="Trebuchet MS"/>
                <a:cs typeface="Trebuchet MS"/>
              </a:rPr>
            </a:br>
            <a:endParaRPr lang="en-US" sz="6713" dirty="0">
              <a:latin typeface="Trebuchet MS"/>
              <a:cs typeface="Trebuchet MS"/>
            </a:endParaRPr>
          </a:p>
          <a:p>
            <a:pPr marL="1036930" lvl="1" indent="-622158">
              <a:lnSpc>
                <a:spcPct val="120000"/>
              </a:lnSpc>
              <a:buFont typeface="Wingdings" charset="2"/>
              <a:buChar char="§"/>
            </a:pPr>
            <a:r>
              <a:rPr lang="en-US" sz="4082" dirty="0">
                <a:latin typeface="Trebuchet MS"/>
                <a:cs typeface="Trebuchet MS"/>
              </a:rPr>
              <a:t>World War II – instrumentation, personnel selection, and training</a:t>
            </a:r>
            <a:br>
              <a:rPr lang="en-US" sz="4082" dirty="0">
                <a:latin typeface="Trebuchet MS"/>
                <a:cs typeface="Trebuchet MS"/>
              </a:rPr>
            </a:br>
            <a:endParaRPr lang="en-US" sz="4082" dirty="0">
              <a:latin typeface="Trebuchet MS"/>
              <a:cs typeface="Trebuchet MS"/>
            </a:endParaRPr>
          </a:p>
          <a:p>
            <a:pPr marL="1036930" lvl="1" indent="-622158">
              <a:lnSpc>
                <a:spcPct val="120000"/>
              </a:lnSpc>
              <a:buFont typeface="Wingdings" charset="2"/>
              <a:buChar char="§"/>
            </a:pPr>
            <a:r>
              <a:rPr lang="en-US" sz="4082" dirty="0">
                <a:latin typeface="Trebuchet MS"/>
                <a:cs typeface="Trebuchet MS"/>
              </a:rPr>
              <a:t>Software and computer hardware industry	</a:t>
            </a:r>
          </a:p>
          <a:p>
            <a:pPr marL="1022210" lvl="1" indent="-622158">
              <a:lnSpc>
                <a:spcPct val="120000"/>
              </a:lnSpc>
              <a:buFont typeface="Wingdings" charset="2"/>
              <a:buChar char="§"/>
            </a:pPr>
            <a:endParaRPr lang="en-US" sz="4082" dirty="0">
              <a:latin typeface="Trebuchet MS"/>
              <a:cs typeface="Trebuchet MS"/>
            </a:endParaRPr>
          </a:p>
          <a:p>
            <a:pPr marL="1036930" lvl="1" indent="-622158">
              <a:lnSpc>
                <a:spcPct val="120000"/>
              </a:lnSpc>
              <a:buFont typeface="Wingdings" charset="2"/>
              <a:buChar char="§"/>
            </a:pPr>
            <a:r>
              <a:rPr lang="en-US" sz="4082" dirty="0">
                <a:latin typeface="Trebuchet MS"/>
                <a:cs typeface="Trebuchet MS"/>
              </a:rPr>
              <a:t>Web explosion</a:t>
            </a:r>
            <a:br>
              <a:rPr lang="en-US" sz="4082" dirty="0">
                <a:latin typeface="Trebuchet MS"/>
                <a:cs typeface="Trebuchet MS"/>
              </a:rPr>
            </a:br>
            <a:endParaRPr lang="en-US" sz="4082" dirty="0">
              <a:latin typeface="Trebuchet MS"/>
              <a:cs typeface="Trebuchet MS"/>
            </a:endParaRPr>
          </a:p>
          <a:p>
            <a:pPr marL="1036930" lvl="1" indent="-622158">
              <a:lnSpc>
                <a:spcPct val="120000"/>
              </a:lnSpc>
              <a:buFont typeface="Wingdings" charset="2"/>
              <a:buChar char="§"/>
            </a:pPr>
            <a:r>
              <a:rPr lang="en-US" sz="4082" dirty="0">
                <a:latin typeface="Trebuchet MS"/>
                <a:cs typeface="Trebuchet MS"/>
              </a:rPr>
              <a:t>Consumer devices </a:t>
            </a:r>
            <a:br>
              <a:rPr lang="en-US" sz="4082" dirty="0">
                <a:latin typeface="Trebuchet MS"/>
                <a:cs typeface="Trebuchet MS"/>
              </a:rPr>
            </a:br>
            <a:endParaRPr lang="en-US" sz="4082" dirty="0">
              <a:latin typeface="Trebuchet MS"/>
              <a:cs typeface="Trebuchet MS"/>
            </a:endParaRPr>
          </a:p>
          <a:p>
            <a:pPr marL="1036930" lvl="1" indent="-622158">
              <a:lnSpc>
                <a:spcPct val="120000"/>
              </a:lnSpc>
              <a:buFont typeface="Wingdings" charset="2"/>
              <a:buChar char="§"/>
            </a:pPr>
            <a:r>
              <a:rPr lang="en-US" sz="4082" dirty="0">
                <a:latin typeface="Trebuchet MS"/>
                <a:cs typeface="Trebuchet MS"/>
              </a:rPr>
              <a:t>Medical devices </a:t>
            </a:r>
          </a:p>
          <a:p>
            <a:pPr marL="0" indent="0"/>
            <a:endParaRPr lang="en-US" sz="4990" dirty="0">
              <a:latin typeface="Trebuchet MS"/>
              <a:cs typeface="Trebuchet MS"/>
            </a:endParaRPr>
          </a:p>
        </p:txBody>
      </p:sp>
      <p:sp>
        <p:nvSpPr>
          <p:cNvPr id="4" name="Titel 3"/>
          <p:cNvSpPr txBox="1">
            <a:spLocks/>
          </p:cNvSpPr>
          <p:nvPr/>
        </p:nvSpPr>
        <p:spPr bwMode="auto">
          <a:xfrm>
            <a:off x="2111214" y="293431"/>
            <a:ext cx="7445583" cy="5225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anchor="t"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a:lstStyle>
          <a:p>
            <a:pPr algn="l"/>
            <a:r>
              <a:rPr lang="de-DE" sz="2903" dirty="0" err="1">
                <a:latin typeface="Trebuchet MS" pitchFamily="32" charset="0"/>
              </a:rPr>
              <a:t>What</a:t>
            </a:r>
            <a:r>
              <a:rPr lang="de-DE" sz="2903" dirty="0">
                <a:latin typeface="Trebuchet MS" pitchFamily="32" charset="0"/>
              </a:rPr>
              <a:t> </a:t>
            </a:r>
            <a:r>
              <a:rPr lang="de-DE" sz="2903" dirty="0" err="1">
                <a:latin typeface="Trebuchet MS" pitchFamily="32" charset="0"/>
              </a:rPr>
              <a:t>is</a:t>
            </a:r>
            <a:r>
              <a:rPr lang="de-DE" sz="2903" dirty="0">
                <a:latin typeface="Trebuchet MS" pitchFamily="32" charset="0"/>
              </a:rPr>
              <a:t> User Experience (UX)?</a:t>
            </a:r>
          </a:p>
        </p:txBody>
      </p:sp>
    </p:spTree>
    <p:extLst>
      <p:ext uri="{BB962C8B-B14F-4D97-AF65-F5344CB8AC3E}">
        <p14:creationId xmlns:p14="http://schemas.microsoft.com/office/powerpoint/2010/main" val="23886500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Stories Work</a:t>
            </a:r>
          </a:p>
        </p:txBody>
      </p:sp>
      <p:pic>
        <p:nvPicPr>
          <p:cNvPr id="5" name="Picture 4"/>
          <p:cNvPicPr>
            <a:picLocks noChangeAspect="1"/>
          </p:cNvPicPr>
          <p:nvPr/>
        </p:nvPicPr>
        <p:blipFill>
          <a:blip r:embed="rId2"/>
          <a:stretch>
            <a:fillRect/>
          </a:stretch>
        </p:blipFill>
        <p:spPr>
          <a:xfrm>
            <a:off x="547588" y="1774209"/>
            <a:ext cx="8474774" cy="3839533"/>
          </a:xfrm>
          <a:prstGeom prst="rect">
            <a:avLst/>
          </a:prstGeom>
        </p:spPr>
      </p:pic>
    </p:spTree>
    <p:extLst>
      <p:ext uri="{BB962C8B-B14F-4D97-AF65-F5344CB8AC3E}">
        <p14:creationId xmlns:p14="http://schemas.microsoft.com/office/powerpoint/2010/main" val="2537544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UX Stories Work</a:t>
            </a:r>
          </a:p>
        </p:txBody>
      </p:sp>
      <p:pic>
        <p:nvPicPr>
          <p:cNvPr id="3" name="Picture 2"/>
          <p:cNvPicPr>
            <a:picLocks noChangeAspect="1"/>
          </p:cNvPicPr>
          <p:nvPr/>
        </p:nvPicPr>
        <p:blipFill>
          <a:blip r:embed="rId2"/>
          <a:stretch>
            <a:fillRect/>
          </a:stretch>
        </p:blipFill>
        <p:spPr>
          <a:xfrm>
            <a:off x="476257" y="1793923"/>
            <a:ext cx="8647320" cy="3696990"/>
          </a:xfrm>
          <a:prstGeom prst="rect">
            <a:avLst/>
          </a:prstGeom>
        </p:spPr>
      </p:pic>
    </p:spTree>
    <p:extLst>
      <p:ext uri="{BB962C8B-B14F-4D97-AF65-F5344CB8AC3E}">
        <p14:creationId xmlns:p14="http://schemas.microsoft.com/office/powerpoint/2010/main" val="319484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Stories have many roles in user</a:t>
            </a:r>
            <a:br>
              <a:rPr lang="en-IN" dirty="0"/>
            </a:br>
            <a:r>
              <a:rPr lang="en-IN" dirty="0"/>
              <a:t>experience design</a:t>
            </a:r>
          </a:p>
        </p:txBody>
      </p:sp>
      <p:sp>
        <p:nvSpPr>
          <p:cNvPr id="3" name="Content Placeholder 2"/>
          <p:cNvSpPr>
            <a:spLocks noGrp="1"/>
          </p:cNvSpPr>
          <p:nvPr>
            <p:ph idx="1"/>
          </p:nvPr>
        </p:nvSpPr>
        <p:spPr/>
        <p:txBody>
          <a:bodyPr>
            <a:normAutofit/>
          </a:bodyPr>
          <a:lstStyle/>
          <a:p>
            <a:r>
              <a:rPr lang="en-IN" sz="2800" dirty="0"/>
              <a:t>They explain.</a:t>
            </a:r>
          </a:p>
          <a:p>
            <a:r>
              <a:rPr lang="en-IN" sz="2800" dirty="0" smtClean="0"/>
              <a:t>They </a:t>
            </a:r>
            <a:r>
              <a:rPr lang="en-IN" sz="2800" dirty="0"/>
              <a:t>engage the imagination.</a:t>
            </a:r>
          </a:p>
          <a:p>
            <a:r>
              <a:rPr lang="en-IN" sz="2800" dirty="0" smtClean="0"/>
              <a:t>They </a:t>
            </a:r>
            <a:r>
              <a:rPr lang="en-IN" sz="2800" dirty="0"/>
              <a:t>spark new ideas.</a:t>
            </a:r>
          </a:p>
          <a:p>
            <a:r>
              <a:rPr lang="en-IN" sz="2800" dirty="0" smtClean="0"/>
              <a:t>They </a:t>
            </a:r>
            <a:r>
              <a:rPr lang="en-IN" sz="2800" dirty="0"/>
              <a:t>create a shared understanding.</a:t>
            </a:r>
          </a:p>
          <a:p>
            <a:r>
              <a:rPr lang="en-IN" sz="2800" dirty="0" smtClean="0"/>
              <a:t>They </a:t>
            </a:r>
            <a:r>
              <a:rPr lang="en-IN" sz="2800" dirty="0"/>
              <a:t>persuade.</a:t>
            </a:r>
          </a:p>
        </p:txBody>
      </p:sp>
    </p:spTree>
    <p:extLst>
      <p:ext uri="{BB962C8B-B14F-4D97-AF65-F5344CB8AC3E}">
        <p14:creationId xmlns:p14="http://schemas.microsoft.com/office/powerpoint/2010/main" val="1756605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433" y="349979"/>
            <a:ext cx="8966579" cy="6091816"/>
          </a:xfrm>
          <a:prstGeom prst="rect">
            <a:avLst/>
          </a:prstGeom>
        </p:spPr>
      </p:pic>
    </p:spTree>
    <p:extLst>
      <p:ext uri="{BB962C8B-B14F-4D97-AF65-F5344CB8AC3E}">
        <p14:creationId xmlns:p14="http://schemas.microsoft.com/office/powerpoint/2010/main" val="1992374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50" y="314963"/>
            <a:ext cx="8948901" cy="6107912"/>
          </a:xfrm>
          <a:prstGeom prst="rect">
            <a:avLst/>
          </a:prstGeom>
        </p:spPr>
      </p:pic>
    </p:spTree>
    <p:extLst>
      <p:ext uri="{BB962C8B-B14F-4D97-AF65-F5344CB8AC3E}">
        <p14:creationId xmlns:p14="http://schemas.microsoft.com/office/powerpoint/2010/main" val="2271245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433" y="455893"/>
            <a:ext cx="8735631" cy="5966895"/>
          </a:xfrm>
          <a:prstGeom prst="rect">
            <a:avLst/>
          </a:prstGeom>
        </p:spPr>
      </p:pic>
    </p:spTree>
    <p:extLst>
      <p:ext uri="{BB962C8B-B14F-4D97-AF65-F5344CB8AC3E}">
        <p14:creationId xmlns:p14="http://schemas.microsoft.com/office/powerpoint/2010/main" val="4033548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665" y="1366808"/>
            <a:ext cx="8592957" cy="3396260"/>
          </a:xfrm>
          <a:prstGeom prst="rect">
            <a:avLst/>
          </a:prstGeom>
        </p:spPr>
      </p:pic>
    </p:spTree>
    <p:extLst>
      <p:ext uri="{BB962C8B-B14F-4D97-AF65-F5344CB8AC3E}">
        <p14:creationId xmlns:p14="http://schemas.microsoft.com/office/powerpoint/2010/main" val="4259598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2366" y="535270"/>
            <a:ext cx="8876476" cy="5987606"/>
          </a:xfrm>
          <a:prstGeom prst="rect">
            <a:avLst/>
          </a:prstGeom>
        </p:spPr>
      </p:pic>
    </p:spTree>
    <p:extLst>
      <p:ext uri="{BB962C8B-B14F-4D97-AF65-F5344CB8AC3E}">
        <p14:creationId xmlns:p14="http://schemas.microsoft.com/office/powerpoint/2010/main" val="3951762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6152" y="412749"/>
            <a:ext cx="8871745" cy="6060605"/>
          </a:xfrm>
          <a:prstGeom prst="rect">
            <a:avLst/>
          </a:prstGeom>
        </p:spPr>
      </p:pic>
    </p:spTree>
    <p:extLst>
      <p:ext uri="{BB962C8B-B14F-4D97-AF65-F5344CB8AC3E}">
        <p14:creationId xmlns:p14="http://schemas.microsoft.com/office/powerpoint/2010/main" val="40028395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375" y="513558"/>
            <a:ext cx="9103057" cy="6056658"/>
          </a:xfrm>
          <a:prstGeom prst="rect">
            <a:avLst/>
          </a:prstGeom>
        </p:spPr>
      </p:pic>
    </p:spTree>
    <p:extLst>
      <p:ext uri="{BB962C8B-B14F-4D97-AF65-F5344CB8AC3E}">
        <p14:creationId xmlns:p14="http://schemas.microsoft.com/office/powerpoint/2010/main" val="403031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4105" y="1434156"/>
            <a:ext cx="9278635" cy="4834002"/>
          </a:xfrm>
        </p:spPr>
        <p:txBody>
          <a:bodyPr>
            <a:normAutofit/>
          </a:bodyPr>
          <a:lstStyle/>
          <a:p>
            <a:pPr marL="414772" indent="-414772">
              <a:buFont typeface="Arial"/>
              <a:buChar char="•"/>
            </a:pPr>
            <a:r>
              <a:rPr lang="en-US" sz="2177" dirty="0">
                <a:latin typeface="Trebuchet MS"/>
                <a:cs typeface="Trebuchet MS"/>
              </a:rPr>
              <a:t>Human Factors comes from the field of psychology and focuses on understanding basic biological/human traits and mapping to user’s needs</a:t>
            </a:r>
            <a:br>
              <a:rPr lang="en-US" sz="2177" dirty="0">
                <a:latin typeface="Trebuchet MS"/>
                <a:cs typeface="Trebuchet MS"/>
              </a:rPr>
            </a:br>
            <a:endParaRPr lang="en-US" sz="2177" dirty="0">
              <a:latin typeface="Trebuchet MS"/>
              <a:cs typeface="Trebuchet MS"/>
            </a:endParaRPr>
          </a:p>
          <a:p>
            <a:pPr marL="414772" indent="-414772">
              <a:buFont typeface="Arial"/>
              <a:buChar char="•"/>
            </a:pPr>
            <a:r>
              <a:rPr lang="en-US" sz="2177" dirty="0">
                <a:latin typeface="Trebuchet MS"/>
                <a:cs typeface="Trebuchet MS"/>
              </a:rPr>
              <a:t>The fast growth of information technology and the Internet have made UX a critical aspect of product and service design</a:t>
            </a:r>
            <a:endParaRPr lang="en-US" sz="2177" dirty="0"/>
          </a:p>
        </p:txBody>
      </p:sp>
      <p:sp>
        <p:nvSpPr>
          <p:cNvPr id="5" name="Titel 3"/>
          <p:cNvSpPr txBox="1">
            <a:spLocks/>
          </p:cNvSpPr>
          <p:nvPr/>
        </p:nvSpPr>
        <p:spPr bwMode="auto">
          <a:xfrm>
            <a:off x="2111214" y="293431"/>
            <a:ext cx="7445583" cy="5225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anchor="t"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a:lstStyle>
          <a:p>
            <a:pPr algn="l"/>
            <a:r>
              <a:rPr lang="de-DE" sz="2903" dirty="0" err="1">
                <a:latin typeface="Trebuchet MS" pitchFamily="32" charset="0"/>
              </a:rPr>
              <a:t>What</a:t>
            </a:r>
            <a:r>
              <a:rPr lang="de-DE" sz="2903" dirty="0">
                <a:latin typeface="Trebuchet MS" pitchFamily="32" charset="0"/>
              </a:rPr>
              <a:t> </a:t>
            </a:r>
            <a:r>
              <a:rPr lang="de-DE" sz="2903" dirty="0" err="1">
                <a:latin typeface="Trebuchet MS" pitchFamily="32" charset="0"/>
              </a:rPr>
              <a:t>is</a:t>
            </a:r>
            <a:r>
              <a:rPr lang="de-DE" sz="2903" dirty="0">
                <a:latin typeface="Trebuchet MS" pitchFamily="32" charset="0"/>
              </a:rPr>
              <a:t> User Experience (UX)?</a:t>
            </a:r>
          </a:p>
        </p:txBody>
      </p:sp>
    </p:spTree>
    <p:extLst>
      <p:ext uri="{BB962C8B-B14F-4D97-AF65-F5344CB8AC3E}">
        <p14:creationId xmlns:p14="http://schemas.microsoft.com/office/powerpoint/2010/main" val="21121354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8615" y="478614"/>
            <a:ext cx="8925635" cy="6014740"/>
          </a:xfrm>
          <a:prstGeom prst="rect">
            <a:avLst/>
          </a:prstGeom>
        </p:spPr>
      </p:pic>
    </p:spTree>
    <p:extLst>
      <p:ext uri="{BB962C8B-B14F-4D97-AF65-F5344CB8AC3E}">
        <p14:creationId xmlns:p14="http://schemas.microsoft.com/office/powerpoint/2010/main" val="798471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740" y="683315"/>
            <a:ext cx="8831647" cy="5540063"/>
          </a:xfrm>
          <a:prstGeom prst="rect">
            <a:avLst/>
          </a:prstGeom>
        </p:spPr>
      </p:pic>
    </p:spTree>
    <p:extLst>
      <p:ext uri="{BB962C8B-B14F-4D97-AF65-F5344CB8AC3E}">
        <p14:creationId xmlns:p14="http://schemas.microsoft.com/office/powerpoint/2010/main" val="2847300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176" y="526224"/>
            <a:ext cx="8967552" cy="6104755"/>
          </a:xfrm>
          <a:prstGeom prst="rect">
            <a:avLst/>
          </a:prstGeom>
        </p:spPr>
      </p:pic>
    </p:spTree>
    <p:extLst>
      <p:ext uri="{BB962C8B-B14F-4D97-AF65-F5344CB8AC3E}">
        <p14:creationId xmlns:p14="http://schemas.microsoft.com/office/powerpoint/2010/main" val="3843802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6013" y="448937"/>
            <a:ext cx="8890123" cy="6043571"/>
          </a:xfrm>
          <a:prstGeom prst="rect">
            <a:avLst/>
          </a:prstGeom>
        </p:spPr>
      </p:pic>
    </p:spTree>
    <p:extLst>
      <p:ext uri="{BB962C8B-B14F-4D97-AF65-F5344CB8AC3E}">
        <p14:creationId xmlns:p14="http://schemas.microsoft.com/office/powerpoint/2010/main" val="2362099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0207" y="1317360"/>
            <a:ext cx="8827450" cy="3623130"/>
          </a:xfrm>
          <a:prstGeom prst="rect">
            <a:avLst/>
          </a:prstGeom>
        </p:spPr>
      </p:pic>
    </p:spTree>
    <p:extLst>
      <p:ext uri="{BB962C8B-B14F-4D97-AF65-F5344CB8AC3E}">
        <p14:creationId xmlns:p14="http://schemas.microsoft.com/office/powerpoint/2010/main" val="1957232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7500" y="326341"/>
            <a:ext cx="8863102" cy="6228432"/>
          </a:xfrm>
          <a:prstGeom prst="rect">
            <a:avLst/>
          </a:prstGeom>
        </p:spPr>
      </p:pic>
    </p:spTree>
    <p:extLst>
      <p:ext uri="{BB962C8B-B14F-4D97-AF65-F5344CB8AC3E}">
        <p14:creationId xmlns:p14="http://schemas.microsoft.com/office/powerpoint/2010/main" val="22443768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142" y="572001"/>
            <a:ext cx="9008222" cy="6165558"/>
          </a:xfrm>
          <a:prstGeom prst="rect">
            <a:avLst/>
          </a:prstGeom>
        </p:spPr>
      </p:pic>
    </p:spTree>
    <p:extLst>
      <p:ext uri="{BB962C8B-B14F-4D97-AF65-F5344CB8AC3E}">
        <p14:creationId xmlns:p14="http://schemas.microsoft.com/office/powerpoint/2010/main" val="1117127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040" y="859563"/>
            <a:ext cx="8808667" cy="4435768"/>
          </a:xfrm>
          <a:prstGeom prst="rect">
            <a:avLst/>
          </a:prstGeom>
        </p:spPr>
      </p:pic>
    </p:spTree>
    <p:extLst>
      <p:ext uri="{BB962C8B-B14F-4D97-AF65-F5344CB8AC3E}">
        <p14:creationId xmlns:p14="http://schemas.microsoft.com/office/powerpoint/2010/main" val="1629683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047" y="619870"/>
            <a:ext cx="8971738" cy="5841657"/>
          </a:xfrm>
          <a:prstGeom prst="rect">
            <a:avLst/>
          </a:prstGeom>
        </p:spPr>
      </p:pic>
    </p:spTree>
    <p:extLst>
      <p:ext uri="{BB962C8B-B14F-4D97-AF65-F5344CB8AC3E}">
        <p14:creationId xmlns:p14="http://schemas.microsoft.com/office/powerpoint/2010/main" val="2081994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464" y="448937"/>
            <a:ext cx="8948900" cy="5958094"/>
          </a:xfrm>
          <a:prstGeom prst="rect">
            <a:avLst/>
          </a:prstGeom>
        </p:spPr>
      </p:pic>
    </p:spTree>
    <p:extLst>
      <p:ext uri="{BB962C8B-B14F-4D97-AF65-F5344CB8AC3E}">
        <p14:creationId xmlns:p14="http://schemas.microsoft.com/office/powerpoint/2010/main" val="405973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251" y="1469270"/>
            <a:ext cx="9853683" cy="3984785"/>
          </a:xfrm>
        </p:spPr>
        <p:txBody>
          <a:bodyPr>
            <a:normAutofit/>
          </a:bodyPr>
          <a:lstStyle/>
          <a:p>
            <a:pPr marL="0" indent="0"/>
            <a:r>
              <a:rPr lang="en-US" dirty="0" smtClean="0">
                <a:latin typeface="Trebuchet MS"/>
                <a:cs typeface="Trebuchet MS"/>
              </a:rPr>
              <a:t/>
            </a:r>
            <a:br>
              <a:rPr lang="en-US" dirty="0" smtClean="0">
                <a:latin typeface="Trebuchet MS"/>
                <a:cs typeface="Trebuchet MS"/>
              </a:rPr>
            </a:br>
            <a:r>
              <a:rPr lang="en-US" dirty="0" smtClean="0">
                <a:latin typeface="Trebuchet MS"/>
                <a:cs typeface="Trebuchet MS"/>
              </a:rPr>
              <a:t>As </a:t>
            </a:r>
            <a:r>
              <a:rPr lang="en-US" dirty="0">
                <a:latin typeface="Trebuchet MS"/>
                <a:cs typeface="Trebuchet MS"/>
              </a:rPr>
              <a:t>the field of usability matured, </a:t>
            </a:r>
            <a:r>
              <a:rPr lang="en-US" dirty="0" smtClean="0">
                <a:latin typeface="Trebuchet MS"/>
                <a:cs typeface="Trebuchet MS"/>
              </a:rPr>
              <a:t>it evolved </a:t>
            </a:r>
            <a:r>
              <a:rPr lang="en-US" dirty="0">
                <a:latin typeface="Trebuchet MS"/>
                <a:cs typeface="Trebuchet MS"/>
              </a:rPr>
              <a:t>into the </a:t>
            </a:r>
            <a:r>
              <a:rPr lang="en-US" dirty="0" smtClean="0">
                <a:latin typeface="Trebuchet MS"/>
                <a:cs typeface="Trebuchet MS"/>
              </a:rPr>
              <a:t>field of user </a:t>
            </a:r>
            <a:r>
              <a:rPr lang="en-US" dirty="0">
                <a:latin typeface="Trebuchet MS"/>
                <a:cs typeface="Trebuchet MS"/>
              </a:rPr>
              <a:t>experience (UX</a:t>
            </a:r>
            <a:r>
              <a:rPr lang="en-US" dirty="0" smtClean="0">
                <a:latin typeface="Trebuchet MS"/>
                <a:cs typeface="Trebuchet MS"/>
              </a:rPr>
              <a:t>), which focuses on the </a:t>
            </a:r>
            <a:r>
              <a:rPr lang="en-US" dirty="0">
                <a:latin typeface="Trebuchet MS"/>
                <a:cs typeface="Trebuchet MS"/>
              </a:rPr>
              <a:t>full </a:t>
            </a:r>
            <a:r>
              <a:rPr lang="en-US" dirty="0" smtClean="0">
                <a:latin typeface="Trebuchet MS"/>
                <a:cs typeface="Trebuchet MS"/>
              </a:rPr>
              <a:t>end-to-end </a:t>
            </a:r>
            <a:r>
              <a:rPr lang="en-US" dirty="0">
                <a:latin typeface="Trebuchet MS"/>
                <a:cs typeface="Trebuchet MS"/>
              </a:rPr>
              <a:t>experience for a user, not just </a:t>
            </a:r>
            <a:r>
              <a:rPr lang="en-US" dirty="0" smtClean="0">
                <a:latin typeface="Trebuchet MS"/>
                <a:cs typeface="Trebuchet MS"/>
              </a:rPr>
              <a:t>the user’s interaction with the </a:t>
            </a:r>
            <a:r>
              <a:rPr lang="en-US" dirty="0">
                <a:latin typeface="Trebuchet MS"/>
                <a:cs typeface="Trebuchet MS"/>
              </a:rPr>
              <a:t>user </a:t>
            </a:r>
            <a:r>
              <a:rPr lang="en-US" dirty="0" smtClean="0">
                <a:latin typeface="Trebuchet MS"/>
                <a:cs typeface="Trebuchet MS"/>
              </a:rPr>
              <a:t>interface </a:t>
            </a:r>
            <a:endParaRPr lang="en-US" dirty="0">
              <a:latin typeface="Trebuchet MS"/>
              <a:cs typeface="Trebuchet MS"/>
            </a:endParaRPr>
          </a:p>
          <a:p>
            <a:pPr marL="0" indent="0"/>
            <a:endParaRPr lang="en-US" dirty="0"/>
          </a:p>
        </p:txBody>
      </p:sp>
      <p:sp>
        <p:nvSpPr>
          <p:cNvPr id="5" name="Titel 3"/>
          <p:cNvSpPr txBox="1">
            <a:spLocks/>
          </p:cNvSpPr>
          <p:nvPr/>
        </p:nvSpPr>
        <p:spPr bwMode="auto">
          <a:xfrm>
            <a:off x="2111214" y="358755"/>
            <a:ext cx="7445583" cy="52253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2953" tIns="41476" rIns="82953" bIns="41476" numCol="1" anchor="t" anchorCtr="0" compatLnSpc="1">
            <a:prstTxWarp prst="textNoShape">
              <a:avLst/>
            </a:prstTxWarp>
          </a:bodyPr>
          <a:lstStyle>
            <a:lvl1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algn="ctr" defTabSz="449263" rtl="0" eaLnBrk="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a:lstStyle>
          <a:p>
            <a:pPr algn="l"/>
            <a:r>
              <a:rPr lang="de-DE" sz="2903" dirty="0" err="1">
                <a:latin typeface="Trebuchet MS" pitchFamily="32" charset="0"/>
              </a:rPr>
              <a:t>What</a:t>
            </a:r>
            <a:r>
              <a:rPr lang="de-DE" sz="2903" dirty="0">
                <a:latin typeface="Trebuchet MS" pitchFamily="32" charset="0"/>
              </a:rPr>
              <a:t> </a:t>
            </a:r>
            <a:r>
              <a:rPr lang="de-DE" sz="2903" dirty="0" err="1">
                <a:latin typeface="Trebuchet MS" pitchFamily="32" charset="0"/>
              </a:rPr>
              <a:t>is</a:t>
            </a:r>
            <a:r>
              <a:rPr lang="de-DE" sz="2903" dirty="0">
                <a:latin typeface="Trebuchet MS" pitchFamily="32" charset="0"/>
              </a:rPr>
              <a:t> User Experience (UX)?</a:t>
            </a:r>
          </a:p>
        </p:txBody>
      </p:sp>
    </p:spTree>
    <p:extLst>
      <p:ext uri="{BB962C8B-B14F-4D97-AF65-F5344CB8AC3E}">
        <p14:creationId xmlns:p14="http://schemas.microsoft.com/office/powerpoint/2010/main" val="42203846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119" y="594693"/>
            <a:ext cx="9117132" cy="6120738"/>
          </a:xfrm>
          <a:prstGeom prst="rect">
            <a:avLst/>
          </a:prstGeom>
        </p:spPr>
      </p:pic>
    </p:spTree>
    <p:extLst>
      <p:ext uri="{BB962C8B-B14F-4D97-AF65-F5344CB8AC3E}">
        <p14:creationId xmlns:p14="http://schemas.microsoft.com/office/powerpoint/2010/main" val="2388390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076" y="489727"/>
            <a:ext cx="8949173" cy="5981626"/>
          </a:xfrm>
          <a:prstGeom prst="rect">
            <a:avLst/>
          </a:prstGeom>
        </p:spPr>
      </p:pic>
    </p:spTree>
    <p:extLst>
      <p:ext uri="{BB962C8B-B14F-4D97-AF65-F5344CB8AC3E}">
        <p14:creationId xmlns:p14="http://schemas.microsoft.com/office/powerpoint/2010/main" val="1331462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7478" y="1324626"/>
            <a:ext cx="8807739" cy="3001714"/>
          </a:xfrm>
          <a:prstGeom prst="rect">
            <a:avLst/>
          </a:prstGeom>
        </p:spPr>
      </p:pic>
    </p:spTree>
    <p:extLst>
      <p:ext uri="{BB962C8B-B14F-4D97-AF65-F5344CB8AC3E}">
        <p14:creationId xmlns:p14="http://schemas.microsoft.com/office/powerpoint/2010/main" val="2455984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9395" y="489337"/>
            <a:ext cx="8720080" cy="5747687"/>
          </a:xfrm>
          <a:prstGeom prst="rect">
            <a:avLst/>
          </a:prstGeom>
        </p:spPr>
      </p:pic>
    </p:spTree>
    <p:extLst>
      <p:ext uri="{BB962C8B-B14F-4D97-AF65-F5344CB8AC3E}">
        <p14:creationId xmlns:p14="http://schemas.microsoft.com/office/powerpoint/2010/main" val="3532582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328" y="357849"/>
            <a:ext cx="8639572" cy="5797291"/>
          </a:xfrm>
          <a:prstGeom prst="rect">
            <a:avLst/>
          </a:prstGeom>
        </p:spPr>
      </p:pic>
    </p:spTree>
    <p:extLst>
      <p:ext uri="{BB962C8B-B14F-4D97-AF65-F5344CB8AC3E}">
        <p14:creationId xmlns:p14="http://schemas.microsoft.com/office/powerpoint/2010/main" val="2098755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247" y="430612"/>
            <a:ext cx="8622174" cy="5961614"/>
          </a:xfrm>
          <a:prstGeom prst="rect">
            <a:avLst/>
          </a:prstGeom>
        </p:spPr>
      </p:pic>
    </p:spTree>
    <p:extLst>
      <p:ext uri="{BB962C8B-B14F-4D97-AF65-F5344CB8AC3E}">
        <p14:creationId xmlns:p14="http://schemas.microsoft.com/office/powerpoint/2010/main" val="3337301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8728" y="596507"/>
            <a:ext cx="8893762" cy="4643876"/>
          </a:xfrm>
          <a:prstGeom prst="rect">
            <a:avLst/>
          </a:prstGeom>
        </p:spPr>
      </p:pic>
    </p:spTree>
    <p:extLst>
      <p:ext uri="{BB962C8B-B14F-4D97-AF65-F5344CB8AC3E}">
        <p14:creationId xmlns:p14="http://schemas.microsoft.com/office/powerpoint/2010/main" val="1839815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2654" y="922040"/>
            <a:ext cx="9193647" cy="4004802"/>
          </a:xfrm>
          <a:prstGeom prst="rect">
            <a:avLst/>
          </a:prstGeom>
        </p:spPr>
      </p:pic>
    </p:spTree>
    <p:extLst>
      <p:ext uri="{BB962C8B-B14F-4D97-AF65-F5344CB8AC3E}">
        <p14:creationId xmlns:p14="http://schemas.microsoft.com/office/powerpoint/2010/main" val="1443168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450" y="376407"/>
            <a:ext cx="8776210" cy="6018180"/>
          </a:xfrm>
          <a:prstGeom prst="rect">
            <a:avLst/>
          </a:prstGeom>
        </p:spPr>
      </p:pic>
    </p:spTree>
    <p:extLst>
      <p:ext uri="{BB962C8B-B14F-4D97-AF65-F5344CB8AC3E}">
        <p14:creationId xmlns:p14="http://schemas.microsoft.com/office/powerpoint/2010/main" val="39316499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1010" y="498772"/>
            <a:ext cx="8744184" cy="5731711"/>
          </a:xfrm>
          <a:prstGeom prst="rect">
            <a:avLst/>
          </a:prstGeom>
        </p:spPr>
      </p:pic>
    </p:spTree>
    <p:extLst>
      <p:ext uri="{BB962C8B-B14F-4D97-AF65-F5344CB8AC3E}">
        <p14:creationId xmlns:p14="http://schemas.microsoft.com/office/powerpoint/2010/main" val="379197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Persona Creator Tools</a:t>
            </a:r>
            <a:endParaRPr lang="en-IN" dirty="0"/>
          </a:p>
        </p:txBody>
      </p:sp>
      <p:sp>
        <p:nvSpPr>
          <p:cNvPr id="3" name="Content Placeholder 2"/>
          <p:cNvSpPr>
            <a:spLocks noGrp="1"/>
          </p:cNvSpPr>
          <p:nvPr>
            <p:ph idx="1"/>
          </p:nvPr>
        </p:nvSpPr>
        <p:spPr/>
        <p:txBody>
          <a:bodyPr/>
          <a:lstStyle/>
          <a:p>
            <a:r>
              <a:rPr lang="en-IN" dirty="0">
                <a:hlinkClick r:id="rId2"/>
              </a:rPr>
              <a:t>http://www.makemypersona.com</a:t>
            </a:r>
            <a:r>
              <a:rPr lang="en-IN" dirty="0" smtClean="0">
                <a:hlinkClick r:id="rId2"/>
              </a:rPr>
              <a:t>/</a:t>
            </a:r>
            <a:endParaRPr lang="en-IN" dirty="0" smtClean="0"/>
          </a:p>
          <a:p>
            <a:r>
              <a:rPr lang="en-IN" dirty="0"/>
              <a:t>https://app.xtensio.com/</a:t>
            </a:r>
          </a:p>
          <a:p>
            <a:r>
              <a:rPr lang="en-IN" b="1" dirty="0"/>
              <a:t>Bootstrapped Customer Persona Template (Content Harmony)</a:t>
            </a:r>
          </a:p>
          <a:p>
            <a:pPr marL="0" indent="0">
              <a:buNone/>
            </a:pPr>
            <a:r>
              <a:rPr lang="en-IN" dirty="0">
                <a:hlinkClick r:id="rId3"/>
              </a:rPr>
              <a:t>https://www.contentharmony.com/blog/bootstrapped-customer-persona-validation</a:t>
            </a:r>
            <a:r>
              <a:rPr lang="en-IN" dirty="0" smtClean="0">
                <a:hlinkClick r:id="rId3"/>
              </a:rPr>
              <a:t>/</a:t>
            </a:r>
            <a:endParaRPr lang="en-IN" dirty="0" smtClean="0"/>
          </a:p>
          <a:p>
            <a:r>
              <a:rPr lang="en-IN" dirty="0"/>
              <a:t>https://www.persona.mcorpcx.com/</a:t>
            </a:r>
          </a:p>
          <a:p>
            <a:pPr marL="0" indent="0">
              <a:buNone/>
            </a:pPr>
            <a:endParaRPr lang="en-IN" dirty="0" smtClean="0"/>
          </a:p>
          <a:p>
            <a:r>
              <a:rPr lang="en-IN" b="1" dirty="0"/>
              <a:t> </a:t>
            </a:r>
            <a:r>
              <a:rPr lang="en-IN" b="1" dirty="0" err="1"/>
              <a:t>Akoonu</a:t>
            </a:r>
            <a:endParaRPr lang="en-IN" b="1" dirty="0"/>
          </a:p>
          <a:p>
            <a:r>
              <a:rPr lang="en-IN" dirty="0"/>
              <a:t>https://www.contentharmony.com/blog/customer-persona-tools/</a:t>
            </a:r>
          </a:p>
        </p:txBody>
      </p:sp>
    </p:spTree>
    <p:extLst>
      <p:ext uri="{BB962C8B-B14F-4D97-AF65-F5344CB8AC3E}">
        <p14:creationId xmlns:p14="http://schemas.microsoft.com/office/powerpoint/2010/main" val="36516579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687" y="289149"/>
            <a:ext cx="8421916" cy="5961526"/>
          </a:xfrm>
          <a:prstGeom prst="rect">
            <a:avLst/>
          </a:prstGeom>
        </p:spPr>
      </p:pic>
    </p:spTree>
    <p:extLst>
      <p:ext uri="{BB962C8B-B14F-4D97-AF65-F5344CB8AC3E}">
        <p14:creationId xmlns:p14="http://schemas.microsoft.com/office/powerpoint/2010/main" val="1295073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515" y="498695"/>
            <a:ext cx="8722439" cy="6025405"/>
          </a:xfrm>
          <a:prstGeom prst="rect">
            <a:avLst/>
          </a:prstGeom>
        </p:spPr>
      </p:pic>
    </p:spTree>
    <p:extLst>
      <p:ext uri="{BB962C8B-B14F-4D97-AF65-F5344CB8AC3E}">
        <p14:creationId xmlns:p14="http://schemas.microsoft.com/office/powerpoint/2010/main" val="568386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9918" y="517176"/>
            <a:ext cx="8478395" cy="5733499"/>
          </a:xfrm>
          <a:prstGeom prst="rect">
            <a:avLst/>
          </a:prstGeom>
        </p:spPr>
      </p:pic>
    </p:spTree>
    <p:extLst>
      <p:ext uri="{BB962C8B-B14F-4D97-AF65-F5344CB8AC3E}">
        <p14:creationId xmlns:p14="http://schemas.microsoft.com/office/powerpoint/2010/main" val="18908467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783" y="353636"/>
            <a:ext cx="8871041" cy="5828800"/>
          </a:xfrm>
          <a:prstGeom prst="rect">
            <a:avLst/>
          </a:prstGeom>
        </p:spPr>
      </p:pic>
    </p:spTree>
    <p:extLst>
      <p:ext uri="{BB962C8B-B14F-4D97-AF65-F5344CB8AC3E}">
        <p14:creationId xmlns:p14="http://schemas.microsoft.com/office/powerpoint/2010/main" val="1255297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4532" y="376175"/>
            <a:ext cx="8826769" cy="5888147"/>
          </a:xfrm>
          <a:prstGeom prst="rect">
            <a:avLst/>
          </a:prstGeom>
        </p:spPr>
      </p:pic>
    </p:spTree>
    <p:extLst>
      <p:ext uri="{BB962C8B-B14F-4D97-AF65-F5344CB8AC3E}">
        <p14:creationId xmlns:p14="http://schemas.microsoft.com/office/powerpoint/2010/main" val="368950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7339" y="964764"/>
            <a:ext cx="8273373" cy="4426102"/>
          </a:xfrm>
          <a:prstGeom prst="rect">
            <a:avLst/>
          </a:prstGeom>
        </p:spPr>
      </p:pic>
    </p:spTree>
    <p:extLst>
      <p:ext uri="{BB962C8B-B14F-4D97-AF65-F5344CB8AC3E}">
        <p14:creationId xmlns:p14="http://schemas.microsoft.com/office/powerpoint/2010/main" val="2383843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4909" y="1298879"/>
            <a:ext cx="8566763" cy="3431028"/>
          </a:xfrm>
          <a:prstGeom prst="rect">
            <a:avLst/>
          </a:prstGeom>
        </p:spPr>
      </p:pic>
    </p:spTree>
    <p:extLst>
      <p:ext uri="{BB962C8B-B14F-4D97-AF65-F5344CB8AC3E}">
        <p14:creationId xmlns:p14="http://schemas.microsoft.com/office/powerpoint/2010/main" val="2875961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349" y="489726"/>
            <a:ext cx="8649197" cy="5873374"/>
          </a:xfrm>
          <a:prstGeom prst="rect">
            <a:avLst/>
          </a:prstGeom>
        </p:spPr>
      </p:pic>
    </p:spTree>
    <p:extLst>
      <p:ext uri="{BB962C8B-B14F-4D97-AF65-F5344CB8AC3E}">
        <p14:creationId xmlns:p14="http://schemas.microsoft.com/office/powerpoint/2010/main" val="3531178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077" y="453460"/>
            <a:ext cx="8512992" cy="5932109"/>
          </a:xfrm>
          <a:prstGeom prst="rect">
            <a:avLst/>
          </a:prstGeom>
        </p:spPr>
      </p:pic>
    </p:spTree>
    <p:extLst>
      <p:ext uri="{BB962C8B-B14F-4D97-AF65-F5344CB8AC3E}">
        <p14:creationId xmlns:p14="http://schemas.microsoft.com/office/powerpoint/2010/main" val="1380399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5747" y="339523"/>
            <a:ext cx="8908504" cy="6013946"/>
          </a:xfrm>
          <a:prstGeom prst="rect">
            <a:avLst/>
          </a:prstGeom>
        </p:spPr>
      </p:pic>
    </p:spTree>
    <p:extLst>
      <p:ext uri="{BB962C8B-B14F-4D97-AF65-F5344CB8AC3E}">
        <p14:creationId xmlns:p14="http://schemas.microsoft.com/office/powerpoint/2010/main" val="6683804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765</TotalTime>
  <Words>4290</Words>
  <Application>Microsoft Office PowerPoint</Application>
  <PresentationFormat>Widescreen</PresentationFormat>
  <Paragraphs>579</Paragraphs>
  <Slides>181</Slides>
  <Notes>10</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181</vt:i4>
      </vt:variant>
    </vt:vector>
  </HeadingPairs>
  <TitlesOfParts>
    <vt:vector size="201" baseType="lpstr">
      <vt:lpstr>Arial Unicode MS</vt:lpstr>
      <vt:lpstr>ＭＳ Ｐゴシック</vt:lpstr>
      <vt:lpstr>Arial</vt:lpstr>
      <vt:lpstr>Calibri</vt:lpstr>
      <vt:lpstr>DIN-Black</vt:lpstr>
      <vt:lpstr>DIN-Bold</vt:lpstr>
      <vt:lpstr>DIN-Light</vt:lpstr>
      <vt:lpstr>DIN-Medium</vt:lpstr>
      <vt:lpstr>DIN-Regular</vt:lpstr>
      <vt:lpstr>方正姚体</vt:lpstr>
      <vt:lpstr>Gotham-MediumItalic</vt:lpstr>
      <vt:lpstr>inherit</vt:lpstr>
      <vt:lpstr>Open Sans</vt:lpstr>
      <vt:lpstr>Times</vt:lpstr>
      <vt:lpstr>Times New Roman</vt:lpstr>
      <vt:lpstr>Trebuchet MS</vt:lpstr>
      <vt:lpstr>Verdana</vt:lpstr>
      <vt:lpstr>Wingdings</vt:lpstr>
      <vt:lpstr>Wingdings 3</vt:lpstr>
      <vt:lpstr>Facet</vt:lpstr>
      <vt:lpstr>UX training</vt:lpstr>
      <vt:lpstr>IDEO’s Human-Centered Design and Lean UX Design </vt:lpstr>
      <vt:lpstr>PowerPoint Presentation</vt:lpstr>
      <vt:lpstr>PowerPoint Presentation</vt:lpstr>
      <vt:lpstr>Defining this Alphabet Soup! </vt:lpstr>
      <vt:lpstr>PowerPoint Presentation</vt:lpstr>
      <vt:lpstr>PowerPoint Presentation</vt:lpstr>
      <vt:lpstr>PowerPoint Presentation</vt:lpstr>
      <vt:lpstr>Persona Creator Tools</vt:lpstr>
      <vt:lpstr>Personas</vt:lpstr>
      <vt:lpstr>Effective personas</vt:lpstr>
      <vt:lpstr>Benefits of Personas </vt:lpstr>
      <vt:lpstr>Best Practices for Developing Personas </vt:lpstr>
      <vt:lpstr>Questions to Ask During Persona Development </vt:lpstr>
      <vt:lpstr>Elements of a Persona </vt:lpstr>
      <vt:lpstr>Buyer Personas</vt:lpstr>
      <vt:lpstr>Buyer Personas</vt:lpstr>
      <vt:lpstr>Marketing personas </vt:lpstr>
      <vt:lpstr>Key techniques for Marketing personas </vt:lpstr>
      <vt:lpstr>Marketing Personas</vt:lpstr>
      <vt:lpstr>Educate your team first then market and sell</vt:lpstr>
      <vt:lpstr>Marketing Personas represent group of desired customers </vt:lpstr>
      <vt:lpstr>PowerPoint Presentation</vt:lpstr>
      <vt:lpstr>Marketing Template Creator</vt:lpstr>
      <vt:lpstr>Proto—personas </vt:lpstr>
      <vt:lpstr>Creating a Proto-persona </vt:lpstr>
      <vt:lpstr>Creating a Proto-persona </vt:lpstr>
      <vt:lpstr>Creating a Proto-persona </vt:lpstr>
      <vt:lpstr>Creating a Proto-persona (Visual) </vt:lpstr>
      <vt:lpstr>Design personas </vt:lpstr>
      <vt:lpstr>Characteristics of a good persona </vt:lpstr>
      <vt:lpstr>Business cases for personas </vt:lpstr>
      <vt:lpstr>Value of Personas</vt:lpstr>
      <vt:lpstr>Creating Scenarios &amp; Storyboard </vt:lpstr>
      <vt:lpstr>PowerPoint Presentation</vt:lpstr>
      <vt:lpstr>PowerPoint Presentation</vt:lpstr>
      <vt:lpstr>PowerPoint Presentation</vt:lpstr>
      <vt:lpstr>PowerPoint Presentation</vt:lpstr>
      <vt:lpstr>PowerPoint Presentation</vt:lpstr>
      <vt:lpstr>PowerPoint Presentation</vt:lpstr>
      <vt:lpstr>Why Stories? </vt:lpstr>
      <vt:lpstr>Why Stories? </vt:lpstr>
      <vt:lpstr>Story Telling</vt:lpstr>
      <vt:lpstr>PowerPoint Presentation</vt:lpstr>
      <vt:lpstr>PowerPoint Presentation</vt:lpstr>
      <vt:lpstr>The key to storytelling</vt:lpstr>
      <vt:lpstr>Story Triangle</vt:lpstr>
      <vt:lpstr>PowerPoint Presentation</vt:lpstr>
      <vt:lpstr>Audience</vt:lpstr>
      <vt:lpstr>Storyteller</vt:lpstr>
      <vt:lpstr>Story</vt:lpstr>
      <vt:lpstr>PowerPoint Presentation</vt:lpstr>
      <vt:lpstr>Why listen?</vt:lpstr>
      <vt:lpstr>How UX Stories Work</vt:lpstr>
      <vt:lpstr>How UX Stories Work</vt:lpstr>
      <vt:lpstr>How UX Stories Work</vt:lpstr>
      <vt:lpstr>How UX Stories Work</vt:lpstr>
      <vt:lpstr>How UX Stories Work</vt:lpstr>
      <vt:lpstr>How UX Stories Work</vt:lpstr>
      <vt:lpstr>How UX Stories Work</vt:lpstr>
      <vt:lpstr>How UX Stories Work</vt:lpstr>
      <vt:lpstr>Stories have many roles in user experience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Colorful Emotions</vt:lpstr>
      <vt:lpstr>Color Theory</vt:lpstr>
      <vt:lpstr>Colors</vt:lpstr>
      <vt:lpstr>Warm and cool colors </vt:lpstr>
      <vt:lpstr>Tints, Shades, and Tones </vt:lpstr>
      <vt:lpstr>Tints, Shades, and Tones </vt:lpstr>
      <vt:lpstr>Tints, Shades, and Tones </vt:lpstr>
      <vt:lpstr>Color Schemes</vt:lpstr>
      <vt:lpstr>Analogous </vt:lpstr>
      <vt:lpstr>Triadic color scheme  </vt:lpstr>
      <vt:lpstr>Rectangle (tetradic) color scheme </vt:lpstr>
      <vt:lpstr>Square color scheme  </vt:lpstr>
      <vt:lpstr>Color Theory</vt:lpstr>
      <vt:lpstr>Contrast</vt:lpstr>
      <vt:lpstr>Complementary</vt:lpstr>
      <vt:lpstr>Complementary</vt:lpstr>
      <vt:lpstr>PowerPoint Presentation</vt:lpstr>
      <vt:lpstr>Vibrancy</vt:lpstr>
      <vt:lpstr>PowerPoint Presentation</vt:lpstr>
      <vt:lpstr>Red Promotes: power, importance, youth </vt:lpstr>
      <vt:lpstr>Orange Promotes: friendliness, energy, uniqueness </vt:lpstr>
      <vt:lpstr>Yellow Promotes: happiness, enthusiasm, antiquity (darker shades) </vt:lpstr>
      <vt:lpstr>Green Promotes: growth, stability, financial themes, environmental themes</vt:lpstr>
      <vt:lpstr>Blue Promotes: calm, safety, openness (lighter shades), reliability (darker shades) </vt:lpstr>
      <vt:lpstr>Purple Promotes: luxury, romance (lighter shades), mystery (darker shades) </vt:lpstr>
      <vt:lpstr>Black Promotes: power, edginess, sophistication  </vt:lpstr>
      <vt:lpstr>White Promotes: cleanliness, virtue, simplicity </vt:lpstr>
      <vt:lpstr>Gray Promotes: neutrality, formality, melancholy </vt:lpstr>
      <vt:lpstr>Beige Promotes: traits of surrounding colors </vt:lpstr>
      <vt:lpstr>Color Assistance Tools </vt:lpstr>
      <vt:lpstr>PowerPoint Presentation</vt:lpstr>
      <vt:lpstr>  The must-have 10 point UX design checklist  </vt:lpstr>
      <vt:lpstr>1. Choose the technology and approach wisely</vt:lpstr>
      <vt:lpstr>1. Choose the technology and approach wisely</vt:lpstr>
      <vt:lpstr>2. Responsive, responsive, RESPONSIVE !</vt:lpstr>
      <vt:lpstr>2. Responsive, responsive, RESPONSIVE !</vt:lpstr>
      <vt:lpstr>2. Responsive, responsive, RESPONSIVE !</vt:lpstr>
      <vt:lpstr>2. Responsive, responsive, RESPONSIVE !</vt:lpstr>
      <vt:lpstr>3.Effective and easy right from set-up</vt:lpstr>
      <vt:lpstr>3.Effective and easy right from set-up</vt:lpstr>
      <vt:lpstr>4. Play nice with third party tools </vt:lpstr>
      <vt:lpstr>4. Play nice with third party tools </vt:lpstr>
      <vt:lpstr>5. Quantify the benefits of your design  </vt:lpstr>
      <vt:lpstr>5. Quantify the benefits of your design  </vt:lpstr>
      <vt:lpstr>6.Advocate Iteration</vt:lpstr>
      <vt:lpstr>Advocate Iteration</vt:lpstr>
      <vt:lpstr>7. Start broad and narrow down</vt:lpstr>
      <vt:lpstr>Start broad and narrow down</vt:lpstr>
      <vt:lpstr>8. Focus on the user, not the process</vt:lpstr>
      <vt:lpstr>8. Focus on the user, not the process</vt:lpstr>
      <vt:lpstr>9. Explain design decisions as business decisions</vt:lpstr>
      <vt:lpstr>9. Explain design decisions as business decisions</vt:lpstr>
      <vt:lpstr>10. Master the art of feedback</vt:lpstr>
      <vt:lpstr>10. Master the art of feedback</vt:lpstr>
      <vt:lpstr>Designing Your First App </vt:lpstr>
      <vt:lpstr>Wireframing, Sketching, Prototyping</vt:lpstr>
      <vt:lpstr>Sketch</vt:lpstr>
      <vt:lpstr>Wireframe  </vt:lpstr>
      <vt:lpstr>Mockup</vt:lpstr>
      <vt:lpstr>Prototype  </vt:lpstr>
      <vt:lpstr>Prototyping &amp; User Testing</vt:lpstr>
      <vt:lpstr>Prototyping &amp; User Testing</vt:lpstr>
      <vt:lpstr>Prototyping &amp; User Testing</vt:lpstr>
      <vt:lpstr>Prototyping &amp; User Testing</vt:lpstr>
      <vt:lpstr>Prototyping &amp; User Testing</vt:lpstr>
      <vt:lpstr>PowerPoint Presentation</vt:lpstr>
      <vt:lpstr>URUT</vt:lpstr>
      <vt:lpstr>URUT (When to use)</vt:lpstr>
      <vt:lpstr>2. Focus Groups </vt:lpstr>
      <vt:lpstr>3. Beta Testing </vt:lpstr>
      <vt:lpstr>4. A/B Testing </vt:lpstr>
      <vt:lpstr>5. Surveys</vt:lpstr>
      <vt:lpstr>5. Surveys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training</dc:title>
  <dc:creator>Parameswari Bala</dc:creator>
  <cp:lastModifiedBy>Parameswari Bala</cp:lastModifiedBy>
  <cp:revision>377</cp:revision>
  <dcterms:created xsi:type="dcterms:W3CDTF">2017-06-17T15:28:01Z</dcterms:created>
  <dcterms:modified xsi:type="dcterms:W3CDTF">2017-06-29T01:43:47Z</dcterms:modified>
</cp:coreProperties>
</file>